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8763000" cy="4933950"/>
  <p:notesSz cx="8763000" cy="49339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883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ryn Dube" userId="846fbc5a6800adc5" providerId="LiveId" clId="{8B7D291C-EA51-41AB-AA3B-3AABEBC9238E}"/>
    <pc:docChg chg="modSld">
      <pc:chgData name="Kathryn Dube" userId="846fbc5a6800adc5" providerId="LiveId" clId="{8B7D291C-EA51-41AB-AA3B-3AABEBC9238E}" dt="2024-09-17T18:49:20.320" v="12" actId="20577"/>
      <pc:docMkLst>
        <pc:docMk/>
      </pc:docMkLst>
      <pc:sldChg chg="modSp mod">
        <pc:chgData name="Kathryn Dube" userId="846fbc5a6800adc5" providerId="LiveId" clId="{8B7D291C-EA51-41AB-AA3B-3AABEBC9238E}" dt="2024-09-17T18:48:43.946" v="1" actId="20577"/>
        <pc:sldMkLst>
          <pc:docMk/>
          <pc:sldMk cId="0" sldId="259"/>
        </pc:sldMkLst>
        <pc:spChg chg="mod">
          <ac:chgData name="Kathryn Dube" userId="846fbc5a6800adc5" providerId="LiveId" clId="{8B7D291C-EA51-41AB-AA3B-3AABEBC9238E}" dt="2024-09-17T18:48:43.946" v="1" actId="20577"/>
          <ac:spMkLst>
            <pc:docMk/>
            <pc:sldMk cId="0" sldId="259"/>
            <ac:spMk id="6" creationId="{00000000-0000-0000-0000-000000000000}"/>
          </ac:spMkLst>
        </pc:spChg>
      </pc:sldChg>
      <pc:sldChg chg="modSp mod">
        <pc:chgData name="Kathryn Dube" userId="846fbc5a6800adc5" providerId="LiveId" clId="{8B7D291C-EA51-41AB-AA3B-3AABEBC9238E}" dt="2024-09-17T18:49:20.320" v="12" actId="20577"/>
        <pc:sldMkLst>
          <pc:docMk/>
          <pc:sldMk cId="0" sldId="260"/>
        </pc:sldMkLst>
        <pc:spChg chg="mod">
          <ac:chgData name="Kathryn Dube" userId="846fbc5a6800adc5" providerId="LiveId" clId="{8B7D291C-EA51-41AB-AA3B-3AABEBC9238E}" dt="2024-09-17T18:49:20.320" v="12" actId="20577"/>
          <ac:spMkLst>
            <pc:docMk/>
            <pc:sldMk cId="0" sldId="260"/>
            <ac:spMk id="11" creationId="{00000000-0000-0000-0000-000000000000}"/>
          </ac:spMkLst>
        </pc:spChg>
        <pc:spChg chg="mod">
          <ac:chgData name="Kathryn Dube" userId="846fbc5a6800adc5" providerId="LiveId" clId="{8B7D291C-EA51-41AB-AA3B-3AABEBC9238E}" dt="2024-09-17T18:49:02.040" v="6" actId="20577"/>
          <ac:spMkLst>
            <pc:docMk/>
            <pc:sldMk cId="0" sldId="260"/>
            <ac:spMk id="1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57225" y="1529524"/>
            <a:ext cx="7448550" cy="10361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1" i="0">
                <a:solidFill>
                  <a:srgbClr val="3C5487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14450" y="2763012"/>
            <a:ext cx="6134100" cy="12334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1" i="0">
                <a:solidFill>
                  <a:srgbClr val="3C5487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rgbClr val="3C5487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100" b="1" i="0">
                <a:solidFill>
                  <a:srgbClr val="3C5487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rgbClr val="3C5487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38150" y="1134808"/>
            <a:ext cx="3811905" cy="32564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512945" y="1134808"/>
            <a:ext cx="3811905" cy="32564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rgbClr val="3C5487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0275" y="199601"/>
            <a:ext cx="5888990" cy="544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1" i="0">
                <a:solidFill>
                  <a:srgbClr val="3C5487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4874" y="1835114"/>
            <a:ext cx="4380230" cy="1201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1" i="0">
                <a:solidFill>
                  <a:srgbClr val="3C5487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979420" y="4588573"/>
            <a:ext cx="2804160" cy="2466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38150" y="4588573"/>
            <a:ext cx="2015490" cy="2466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309360" y="4588573"/>
            <a:ext cx="2015490" cy="2466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857509" y="561473"/>
            <a:ext cx="1905635" cy="3811270"/>
            <a:chOff x="6857509" y="561473"/>
            <a:chExt cx="1905635" cy="3811270"/>
          </a:xfrm>
        </p:grpSpPr>
        <p:sp>
          <p:nvSpPr>
            <p:cNvPr id="3" name="object 3"/>
            <p:cNvSpPr/>
            <p:nvPr/>
          </p:nvSpPr>
          <p:spPr>
            <a:xfrm>
              <a:off x="6857509" y="561473"/>
              <a:ext cx="1905635" cy="3811270"/>
            </a:xfrm>
            <a:custGeom>
              <a:avLst/>
              <a:gdLst/>
              <a:ahLst/>
              <a:cxnLst/>
              <a:rect l="l" t="t" r="r" b="b"/>
              <a:pathLst>
                <a:path w="1905634" h="3811270">
                  <a:moveTo>
                    <a:pt x="1905491" y="3810982"/>
                  </a:moveTo>
                  <a:lnTo>
                    <a:pt x="0" y="1905491"/>
                  </a:lnTo>
                  <a:lnTo>
                    <a:pt x="1905491" y="0"/>
                  </a:lnTo>
                  <a:lnTo>
                    <a:pt x="1905491" y="3810982"/>
                  </a:lnTo>
                  <a:close/>
                </a:path>
              </a:pathLst>
            </a:custGeom>
            <a:solidFill>
              <a:srgbClr val="3C54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153853" y="857855"/>
              <a:ext cx="1609725" cy="3218815"/>
            </a:xfrm>
            <a:custGeom>
              <a:avLst/>
              <a:gdLst/>
              <a:ahLst/>
              <a:cxnLst/>
              <a:rect l="l" t="t" r="r" b="b"/>
              <a:pathLst>
                <a:path w="1609725" h="3218815">
                  <a:moveTo>
                    <a:pt x="1609147" y="3218294"/>
                  </a:moveTo>
                  <a:lnTo>
                    <a:pt x="0" y="1609147"/>
                  </a:lnTo>
                  <a:lnTo>
                    <a:pt x="1609147" y="0"/>
                  </a:lnTo>
                  <a:lnTo>
                    <a:pt x="1609147" y="123696"/>
                  </a:lnTo>
                  <a:lnTo>
                    <a:pt x="125012" y="1607831"/>
                  </a:lnTo>
                  <a:lnTo>
                    <a:pt x="1609147" y="3091966"/>
                  </a:lnTo>
                  <a:lnTo>
                    <a:pt x="1609147" y="3218294"/>
                  </a:lnTo>
                  <a:close/>
                </a:path>
              </a:pathLst>
            </a:custGeom>
            <a:solidFill>
              <a:srgbClr val="FBFB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546002" y="3572051"/>
            <a:ext cx="2578100" cy="909955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286385">
              <a:lnSpc>
                <a:spcPct val="100000"/>
              </a:lnSpc>
              <a:spcBef>
                <a:spcPts val="835"/>
              </a:spcBef>
            </a:pPr>
            <a:r>
              <a:rPr sz="2150" b="1" spc="290" dirty="0">
                <a:solidFill>
                  <a:srgbClr val="737373"/>
                </a:solidFill>
                <a:latin typeface="Trebuchet MS"/>
                <a:cs typeface="Trebuchet MS"/>
              </a:rPr>
              <a:t>JAY</a:t>
            </a:r>
            <a:r>
              <a:rPr sz="2150" b="1" spc="240" dirty="0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sz="2150" b="1" spc="350" dirty="0">
                <a:solidFill>
                  <a:srgbClr val="737373"/>
                </a:solidFill>
                <a:latin typeface="Trebuchet MS"/>
                <a:cs typeface="Trebuchet MS"/>
              </a:rPr>
              <a:t>ARONSON</a:t>
            </a:r>
            <a:endParaRPr sz="2150">
              <a:latin typeface="Trebuchet MS"/>
              <a:cs typeface="Trebuchet MS"/>
            </a:endParaRPr>
          </a:p>
          <a:p>
            <a:pPr marR="5080" algn="r">
              <a:lnSpc>
                <a:spcPct val="100000"/>
              </a:lnSpc>
              <a:spcBef>
                <a:spcPts val="420"/>
              </a:spcBef>
            </a:pPr>
            <a:r>
              <a:rPr sz="1250" b="1" spc="200" dirty="0">
                <a:solidFill>
                  <a:srgbClr val="737373"/>
                </a:solidFill>
                <a:latin typeface="Trebuchet MS"/>
                <a:cs typeface="Trebuchet MS"/>
              </a:rPr>
              <a:t>CONNSENSUS</a:t>
            </a:r>
            <a:r>
              <a:rPr sz="1250" b="1" spc="135" dirty="0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sz="1250" b="1" spc="160" dirty="0">
                <a:solidFill>
                  <a:srgbClr val="737373"/>
                </a:solidFill>
                <a:latin typeface="Trebuchet MS"/>
                <a:cs typeface="Trebuchet MS"/>
              </a:rPr>
              <a:t>GOVERNMENT</a:t>
            </a:r>
            <a:endParaRPr sz="1250">
              <a:latin typeface="Trebuchet MS"/>
              <a:cs typeface="Trebuchet MS"/>
            </a:endParaRPr>
          </a:p>
          <a:p>
            <a:pPr marR="5080" algn="r">
              <a:lnSpc>
                <a:spcPct val="100000"/>
              </a:lnSpc>
              <a:spcBef>
                <a:spcPts val="225"/>
              </a:spcBef>
            </a:pPr>
            <a:r>
              <a:rPr sz="1250" b="1" spc="155" dirty="0">
                <a:solidFill>
                  <a:srgbClr val="737373"/>
                </a:solidFill>
                <a:latin typeface="Trebuchet MS"/>
                <a:cs typeface="Trebuchet MS"/>
              </a:rPr>
              <a:t>CONSULTING</a:t>
            </a:r>
            <a:endParaRPr sz="1250">
              <a:latin typeface="Trebuchet MS"/>
              <a:cs typeface="Trebuchet M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2381"/>
            <a:ext cx="5372100" cy="4928870"/>
            <a:chOff x="0" y="2381"/>
            <a:chExt cx="5372100" cy="4928870"/>
          </a:xfrm>
        </p:grpSpPr>
        <p:sp>
          <p:nvSpPr>
            <p:cNvPr id="7" name="object 7"/>
            <p:cNvSpPr/>
            <p:nvPr/>
          </p:nvSpPr>
          <p:spPr>
            <a:xfrm>
              <a:off x="0" y="384336"/>
              <a:ext cx="4728210" cy="1005840"/>
            </a:xfrm>
            <a:custGeom>
              <a:avLst/>
              <a:gdLst/>
              <a:ahLst/>
              <a:cxnLst/>
              <a:rect l="l" t="t" r="r" b="b"/>
              <a:pathLst>
                <a:path w="4728210" h="1005840">
                  <a:moveTo>
                    <a:pt x="4630620" y="1005707"/>
                  </a:moveTo>
                  <a:lnTo>
                    <a:pt x="4592871" y="998064"/>
                  </a:lnTo>
                  <a:lnTo>
                    <a:pt x="4562007" y="977235"/>
                  </a:lnTo>
                  <a:lnTo>
                    <a:pt x="4541178" y="946371"/>
                  </a:lnTo>
                  <a:lnTo>
                    <a:pt x="4533535" y="908621"/>
                  </a:lnTo>
                  <a:lnTo>
                    <a:pt x="4535129" y="890651"/>
                  </a:lnTo>
                  <a:lnTo>
                    <a:pt x="4539758" y="874081"/>
                  </a:lnTo>
                  <a:lnTo>
                    <a:pt x="4547187" y="858912"/>
                  </a:lnTo>
                  <a:lnTo>
                    <a:pt x="4557183" y="845142"/>
                  </a:lnTo>
                  <a:lnTo>
                    <a:pt x="3876339" y="32361"/>
                  </a:lnTo>
                  <a:lnTo>
                    <a:pt x="0" y="32361"/>
                  </a:lnTo>
                  <a:lnTo>
                    <a:pt x="0" y="0"/>
                  </a:lnTo>
                  <a:lnTo>
                    <a:pt x="3890031" y="0"/>
                  </a:lnTo>
                  <a:lnTo>
                    <a:pt x="4579588" y="825227"/>
                  </a:lnTo>
                  <a:lnTo>
                    <a:pt x="4590499" y="819412"/>
                  </a:lnTo>
                  <a:lnTo>
                    <a:pt x="4602459" y="815114"/>
                  </a:lnTo>
                  <a:lnTo>
                    <a:pt x="4615120" y="812450"/>
                  </a:lnTo>
                  <a:lnTo>
                    <a:pt x="4628131" y="811536"/>
                  </a:lnTo>
                  <a:lnTo>
                    <a:pt x="4665919" y="819004"/>
                  </a:lnTo>
                  <a:lnTo>
                    <a:pt x="4697055" y="839541"/>
                  </a:lnTo>
                  <a:lnTo>
                    <a:pt x="4718623" y="870347"/>
                  </a:lnTo>
                  <a:lnTo>
                    <a:pt x="4727705" y="908621"/>
                  </a:lnTo>
                  <a:lnTo>
                    <a:pt x="4720062" y="946371"/>
                  </a:lnTo>
                  <a:lnTo>
                    <a:pt x="4699233" y="977235"/>
                  </a:lnTo>
                  <a:lnTo>
                    <a:pt x="4668369" y="998064"/>
                  </a:lnTo>
                  <a:lnTo>
                    <a:pt x="4630620" y="1005707"/>
                  </a:lnTo>
                  <a:close/>
                </a:path>
              </a:pathLst>
            </a:custGeom>
            <a:solidFill>
              <a:srgbClr val="737373">
                <a:alpha val="68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2381"/>
              <a:ext cx="259715" cy="4928870"/>
            </a:xfrm>
            <a:custGeom>
              <a:avLst/>
              <a:gdLst/>
              <a:ahLst/>
              <a:cxnLst/>
              <a:rect l="l" t="t" r="r" b="b"/>
              <a:pathLst>
                <a:path w="259715" h="4928870">
                  <a:moveTo>
                    <a:pt x="259517" y="4928805"/>
                  </a:moveTo>
                  <a:lnTo>
                    <a:pt x="0" y="4928805"/>
                  </a:lnTo>
                  <a:lnTo>
                    <a:pt x="0" y="0"/>
                  </a:lnTo>
                  <a:lnTo>
                    <a:pt x="259517" y="0"/>
                  </a:lnTo>
                  <a:lnTo>
                    <a:pt x="259517" y="4928805"/>
                  </a:lnTo>
                  <a:close/>
                </a:path>
              </a:pathLst>
            </a:custGeom>
            <a:solidFill>
              <a:srgbClr val="3F53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81499" y="3702739"/>
              <a:ext cx="990599" cy="771524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480218" y="1454626"/>
            <a:ext cx="6923405" cy="11747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4135"/>
              </a:lnSpc>
              <a:spcBef>
                <a:spcPts val="95"/>
              </a:spcBef>
              <a:tabLst>
                <a:tab pos="2810510" algn="l"/>
                <a:tab pos="3352800" algn="l"/>
              </a:tabLst>
            </a:pPr>
            <a:r>
              <a:rPr sz="3550" spc="650" dirty="0"/>
              <a:t>LOBBYING</a:t>
            </a:r>
            <a:r>
              <a:rPr sz="3550" dirty="0"/>
              <a:t>	</a:t>
            </a:r>
            <a:r>
              <a:rPr sz="3550" spc="725" dirty="0"/>
              <a:t>&amp;</a:t>
            </a:r>
            <a:r>
              <a:rPr sz="3550" dirty="0"/>
              <a:t>	</a:t>
            </a:r>
            <a:r>
              <a:rPr sz="3550" spc="810" dirty="0"/>
              <a:t>ADVOCATING</a:t>
            </a:r>
            <a:endParaRPr sz="3550" dirty="0"/>
          </a:p>
          <a:p>
            <a:pPr marL="129539" algn="ctr">
              <a:lnSpc>
                <a:spcPts val="4915"/>
              </a:lnSpc>
            </a:pPr>
            <a:r>
              <a:rPr sz="4200" spc="565" dirty="0"/>
              <a:t>FOR</a:t>
            </a:r>
            <a:r>
              <a:rPr sz="4200" spc="190" dirty="0"/>
              <a:t> </a:t>
            </a:r>
            <a:r>
              <a:rPr sz="4200" spc="715" dirty="0"/>
              <a:t>YOUR</a:t>
            </a:r>
            <a:r>
              <a:rPr sz="4200" spc="190" dirty="0"/>
              <a:t> </a:t>
            </a:r>
            <a:r>
              <a:rPr sz="4200" spc="595" dirty="0"/>
              <a:t>YSB</a:t>
            </a:r>
            <a:endParaRPr sz="4200" dirty="0"/>
          </a:p>
        </p:txBody>
      </p:sp>
      <p:sp>
        <p:nvSpPr>
          <p:cNvPr id="11" name="object 11"/>
          <p:cNvSpPr txBox="1"/>
          <p:nvPr/>
        </p:nvSpPr>
        <p:spPr>
          <a:xfrm>
            <a:off x="759168" y="2735076"/>
            <a:ext cx="63385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60" dirty="0">
                <a:solidFill>
                  <a:srgbClr val="737373"/>
                </a:solidFill>
                <a:latin typeface="Tahoma"/>
                <a:cs typeface="Tahoma"/>
              </a:rPr>
              <a:t>THE</a:t>
            </a:r>
            <a:r>
              <a:rPr sz="1400" spc="225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400" spc="250" dirty="0">
                <a:solidFill>
                  <a:srgbClr val="737373"/>
                </a:solidFill>
                <a:latin typeface="Tahoma"/>
                <a:cs typeface="Tahoma"/>
              </a:rPr>
              <a:t>ADVANCEMENT</a:t>
            </a:r>
            <a:r>
              <a:rPr sz="1400" spc="225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400" spc="235" dirty="0">
                <a:solidFill>
                  <a:srgbClr val="737373"/>
                </a:solidFill>
                <a:latin typeface="Tahoma"/>
                <a:cs typeface="Tahoma"/>
              </a:rPr>
              <a:t>AND</a:t>
            </a:r>
            <a:r>
              <a:rPr sz="1400" spc="225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400" spc="190" dirty="0">
                <a:solidFill>
                  <a:srgbClr val="737373"/>
                </a:solidFill>
                <a:latin typeface="Tahoma"/>
                <a:cs typeface="Tahoma"/>
              </a:rPr>
              <a:t>PROTECTION</a:t>
            </a:r>
            <a:r>
              <a:rPr sz="1400" spc="229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400" spc="190" dirty="0">
                <a:solidFill>
                  <a:srgbClr val="737373"/>
                </a:solidFill>
                <a:latin typeface="Tahoma"/>
                <a:cs typeface="Tahoma"/>
              </a:rPr>
              <a:t>OF</a:t>
            </a:r>
            <a:r>
              <a:rPr sz="1400" spc="225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400" spc="175" dirty="0">
                <a:solidFill>
                  <a:srgbClr val="737373"/>
                </a:solidFill>
                <a:latin typeface="Tahoma"/>
                <a:cs typeface="Tahoma"/>
              </a:rPr>
              <a:t>CYSA'</a:t>
            </a:r>
            <a:r>
              <a:rPr sz="1400" spc="-290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400" dirty="0">
                <a:solidFill>
                  <a:srgbClr val="737373"/>
                </a:solidFill>
                <a:latin typeface="Tahoma"/>
                <a:cs typeface="Tahoma"/>
              </a:rPr>
              <a:t>S</a:t>
            </a:r>
            <a:r>
              <a:rPr sz="1400" spc="225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400" spc="125" dirty="0">
                <a:solidFill>
                  <a:srgbClr val="737373"/>
                </a:solidFill>
                <a:latin typeface="Tahoma"/>
                <a:cs typeface="Tahoma"/>
              </a:rPr>
              <a:t>INTERESTS.</a:t>
            </a:r>
            <a:endParaRPr sz="1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38530" y="561473"/>
            <a:ext cx="4224655" cy="4372610"/>
            <a:chOff x="4538530" y="561473"/>
            <a:chExt cx="4224655" cy="4372610"/>
          </a:xfrm>
        </p:grpSpPr>
        <p:sp>
          <p:nvSpPr>
            <p:cNvPr id="3" name="object 3"/>
            <p:cNvSpPr/>
            <p:nvPr/>
          </p:nvSpPr>
          <p:spPr>
            <a:xfrm>
              <a:off x="6857508" y="561473"/>
              <a:ext cx="1905635" cy="3811270"/>
            </a:xfrm>
            <a:custGeom>
              <a:avLst/>
              <a:gdLst/>
              <a:ahLst/>
              <a:cxnLst/>
              <a:rect l="l" t="t" r="r" b="b"/>
              <a:pathLst>
                <a:path w="1905634" h="3811270">
                  <a:moveTo>
                    <a:pt x="1905491" y="3810982"/>
                  </a:moveTo>
                  <a:lnTo>
                    <a:pt x="0" y="1905491"/>
                  </a:lnTo>
                  <a:lnTo>
                    <a:pt x="1905491" y="0"/>
                  </a:lnTo>
                  <a:lnTo>
                    <a:pt x="1905491" y="3810982"/>
                  </a:lnTo>
                  <a:close/>
                </a:path>
              </a:pathLst>
            </a:custGeom>
            <a:solidFill>
              <a:srgbClr val="999A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153852" y="857855"/>
              <a:ext cx="1609725" cy="3218815"/>
            </a:xfrm>
            <a:custGeom>
              <a:avLst/>
              <a:gdLst/>
              <a:ahLst/>
              <a:cxnLst/>
              <a:rect l="l" t="t" r="r" b="b"/>
              <a:pathLst>
                <a:path w="1609725" h="3218815">
                  <a:moveTo>
                    <a:pt x="1609147" y="3218294"/>
                  </a:moveTo>
                  <a:lnTo>
                    <a:pt x="0" y="1609147"/>
                  </a:lnTo>
                  <a:lnTo>
                    <a:pt x="1609147" y="0"/>
                  </a:lnTo>
                  <a:lnTo>
                    <a:pt x="1609147" y="123696"/>
                  </a:lnTo>
                  <a:lnTo>
                    <a:pt x="125012" y="1607831"/>
                  </a:lnTo>
                  <a:lnTo>
                    <a:pt x="1609147" y="3091966"/>
                  </a:lnTo>
                  <a:lnTo>
                    <a:pt x="1609147" y="321829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538530" y="2656094"/>
              <a:ext cx="4224655" cy="2278380"/>
            </a:xfrm>
            <a:custGeom>
              <a:avLst/>
              <a:gdLst/>
              <a:ahLst/>
              <a:cxnLst/>
              <a:rect l="l" t="t" r="r" b="b"/>
              <a:pathLst>
                <a:path w="4224655" h="2278379">
                  <a:moveTo>
                    <a:pt x="0" y="2277855"/>
                  </a:moveTo>
                  <a:lnTo>
                    <a:pt x="2277855" y="0"/>
                  </a:lnTo>
                  <a:lnTo>
                    <a:pt x="2428285" y="150429"/>
                  </a:lnTo>
                  <a:lnTo>
                    <a:pt x="2277855" y="150429"/>
                  </a:lnTo>
                  <a:lnTo>
                    <a:pt x="150429" y="2277855"/>
                  </a:lnTo>
                  <a:lnTo>
                    <a:pt x="0" y="2277855"/>
                  </a:lnTo>
                  <a:close/>
                </a:path>
                <a:path w="4224655" h="2278379">
                  <a:moveTo>
                    <a:pt x="4224469" y="2097043"/>
                  </a:moveTo>
                  <a:lnTo>
                    <a:pt x="2277855" y="150429"/>
                  </a:lnTo>
                  <a:lnTo>
                    <a:pt x="2428285" y="150429"/>
                  </a:lnTo>
                  <a:lnTo>
                    <a:pt x="4224469" y="1946614"/>
                  </a:lnTo>
                  <a:lnTo>
                    <a:pt x="4224469" y="2097043"/>
                  </a:lnTo>
                  <a:close/>
                </a:path>
              </a:pathLst>
            </a:custGeom>
            <a:solidFill>
              <a:srgbClr val="3C54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30131" y="3663519"/>
              <a:ext cx="1571624" cy="1219199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462186" y="796992"/>
            <a:ext cx="6147435" cy="3282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785" marR="5080" indent="-635" algn="ctr">
              <a:lnSpc>
                <a:spcPct val="115799"/>
              </a:lnSpc>
              <a:spcBef>
                <a:spcPts val="100"/>
              </a:spcBef>
            </a:pPr>
            <a:r>
              <a:rPr sz="2250" spc="-10" dirty="0">
                <a:solidFill>
                  <a:srgbClr val="737373"/>
                </a:solidFill>
                <a:latin typeface="Lucida Sans Unicode"/>
                <a:cs typeface="Lucida Sans Unicode"/>
              </a:rPr>
              <a:t>In</a:t>
            </a:r>
            <a:r>
              <a:rPr sz="2250" spc="-9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250" dirty="0">
                <a:solidFill>
                  <a:srgbClr val="737373"/>
                </a:solidFill>
                <a:latin typeface="Lucida Sans Unicode"/>
                <a:cs typeface="Lucida Sans Unicode"/>
              </a:rPr>
              <a:t>the</a:t>
            </a:r>
            <a:r>
              <a:rPr sz="2250" spc="-9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250" dirty="0">
                <a:solidFill>
                  <a:srgbClr val="737373"/>
                </a:solidFill>
                <a:latin typeface="Lucida Sans Unicode"/>
                <a:cs typeface="Lucida Sans Unicode"/>
              </a:rPr>
              <a:t>end,</a:t>
            </a:r>
            <a:r>
              <a:rPr sz="2250" spc="-9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250" dirty="0">
                <a:solidFill>
                  <a:srgbClr val="737373"/>
                </a:solidFill>
                <a:latin typeface="Lucida Sans Unicode"/>
                <a:cs typeface="Lucida Sans Unicode"/>
              </a:rPr>
              <a:t>while</a:t>
            </a:r>
            <a:r>
              <a:rPr sz="2250" spc="-9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250" spc="-100" dirty="0">
                <a:solidFill>
                  <a:srgbClr val="737373"/>
                </a:solidFill>
                <a:latin typeface="Lucida Sans Unicode"/>
                <a:cs typeface="Lucida Sans Unicode"/>
              </a:rPr>
              <a:t>I</a:t>
            </a:r>
            <a:r>
              <a:rPr sz="2250" spc="-9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250" spc="185" dirty="0">
                <a:solidFill>
                  <a:srgbClr val="737373"/>
                </a:solidFill>
                <a:latin typeface="Lucida Sans Unicode"/>
                <a:cs typeface="Lucida Sans Unicode"/>
              </a:rPr>
              <a:t>may</a:t>
            </a:r>
            <a:r>
              <a:rPr sz="2250" spc="-9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250" spc="114" dirty="0">
                <a:solidFill>
                  <a:srgbClr val="737373"/>
                </a:solidFill>
                <a:latin typeface="Lucida Sans Unicode"/>
                <a:cs typeface="Lucida Sans Unicode"/>
              </a:rPr>
              <a:t>be</a:t>
            </a:r>
            <a:r>
              <a:rPr sz="2250" spc="-9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250" dirty="0">
                <a:solidFill>
                  <a:srgbClr val="737373"/>
                </a:solidFill>
                <a:latin typeface="Lucida Sans Unicode"/>
                <a:cs typeface="Lucida Sans Unicode"/>
              </a:rPr>
              <a:t>the</a:t>
            </a:r>
            <a:r>
              <a:rPr sz="2250" spc="-9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250" spc="130" dirty="0">
                <a:solidFill>
                  <a:srgbClr val="737373"/>
                </a:solidFill>
                <a:latin typeface="Lucida Sans Unicode"/>
                <a:cs typeface="Lucida Sans Unicode"/>
              </a:rPr>
              <a:t>face</a:t>
            </a:r>
            <a:r>
              <a:rPr sz="2250" spc="-9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250" dirty="0">
                <a:solidFill>
                  <a:srgbClr val="737373"/>
                </a:solidFill>
                <a:latin typeface="Lucida Sans Unicode"/>
                <a:cs typeface="Lucida Sans Unicode"/>
              </a:rPr>
              <a:t>of</a:t>
            </a:r>
            <a:r>
              <a:rPr sz="2250" spc="-9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250" spc="-20" dirty="0">
                <a:solidFill>
                  <a:srgbClr val="737373"/>
                </a:solidFill>
                <a:latin typeface="Lucida Sans Unicode"/>
                <a:cs typeface="Lucida Sans Unicode"/>
              </a:rPr>
              <a:t>YSBs </a:t>
            </a:r>
            <a:r>
              <a:rPr sz="2250" spc="130" dirty="0">
                <a:solidFill>
                  <a:srgbClr val="737373"/>
                </a:solidFill>
                <a:latin typeface="Lucida Sans Unicode"/>
                <a:cs typeface="Lucida Sans Unicode"/>
              </a:rPr>
              <a:t>and</a:t>
            </a:r>
            <a:r>
              <a:rPr sz="2250" spc="-6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250" dirty="0">
                <a:solidFill>
                  <a:srgbClr val="737373"/>
                </a:solidFill>
                <a:latin typeface="Lucida Sans Unicode"/>
                <a:cs typeface="Lucida Sans Unicode"/>
              </a:rPr>
              <a:t>CYSA</a:t>
            </a:r>
            <a:r>
              <a:rPr sz="2250" spc="-6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250" spc="125" dirty="0">
                <a:solidFill>
                  <a:srgbClr val="737373"/>
                </a:solidFill>
                <a:latin typeface="Lucida Sans Unicode"/>
                <a:cs typeface="Lucida Sans Unicode"/>
              </a:rPr>
              <a:t>at</a:t>
            </a:r>
            <a:r>
              <a:rPr sz="2250" spc="-6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250" dirty="0">
                <a:solidFill>
                  <a:srgbClr val="737373"/>
                </a:solidFill>
                <a:latin typeface="Lucida Sans Unicode"/>
                <a:cs typeface="Lucida Sans Unicode"/>
              </a:rPr>
              <a:t>the</a:t>
            </a:r>
            <a:r>
              <a:rPr sz="2250" spc="-6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250" spc="75" dirty="0">
                <a:solidFill>
                  <a:srgbClr val="737373"/>
                </a:solidFill>
                <a:latin typeface="Lucida Sans Unicode"/>
                <a:cs typeface="Lucida Sans Unicode"/>
              </a:rPr>
              <a:t>state</a:t>
            </a:r>
            <a:r>
              <a:rPr sz="2250" spc="-5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250" dirty="0">
                <a:solidFill>
                  <a:srgbClr val="737373"/>
                </a:solidFill>
                <a:latin typeface="Lucida Sans Unicode"/>
                <a:cs typeface="Lucida Sans Unicode"/>
              </a:rPr>
              <a:t>Capitol,</a:t>
            </a:r>
            <a:r>
              <a:rPr sz="2250" spc="-6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250" dirty="0">
                <a:solidFill>
                  <a:srgbClr val="737373"/>
                </a:solidFill>
                <a:latin typeface="Lucida Sans Unicode"/>
                <a:cs typeface="Lucida Sans Unicode"/>
              </a:rPr>
              <a:t>your</a:t>
            </a:r>
            <a:r>
              <a:rPr sz="2250" spc="-6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250" spc="-20" dirty="0">
                <a:solidFill>
                  <a:srgbClr val="737373"/>
                </a:solidFill>
                <a:latin typeface="Lucida Sans Unicode"/>
                <a:cs typeface="Lucida Sans Unicode"/>
              </a:rPr>
              <a:t>one- </a:t>
            </a:r>
            <a:r>
              <a:rPr sz="2250" spc="-10" dirty="0">
                <a:solidFill>
                  <a:srgbClr val="737373"/>
                </a:solidFill>
                <a:latin typeface="Lucida Sans Unicode"/>
                <a:cs typeface="Lucida Sans Unicode"/>
              </a:rPr>
              <a:t>on-</a:t>
            </a:r>
            <a:r>
              <a:rPr sz="2250" spc="65" dirty="0">
                <a:solidFill>
                  <a:srgbClr val="737373"/>
                </a:solidFill>
                <a:latin typeface="Lucida Sans Unicode"/>
                <a:cs typeface="Lucida Sans Unicode"/>
              </a:rPr>
              <a:t>one</a:t>
            </a:r>
            <a:r>
              <a:rPr sz="2250" spc="-6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250" dirty="0">
                <a:solidFill>
                  <a:srgbClr val="737373"/>
                </a:solidFill>
                <a:latin typeface="Lucida Sans Unicode"/>
                <a:cs typeface="Lucida Sans Unicode"/>
              </a:rPr>
              <a:t>relationships</a:t>
            </a:r>
            <a:r>
              <a:rPr sz="2250" spc="-5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250" dirty="0">
                <a:solidFill>
                  <a:srgbClr val="737373"/>
                </a:solidFill>
                <a:latin typeface="Lucida Sans Unicode"/>
                <a:cs typeface="Lucida Sans Unicode"/>
              </a:rPr>
              <a:t>with</a:t>
            </a:r>
            <a:r>
              <a:rPr sz="2250" spc="-6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250" spc="-50" dirty="0">
                <a:solidFill>
                  <a:srgbClr val="737373"/>
                </a:solidFill>
                <a:latin typeface="Lucida Sans Unicode"/>
                <a:cs typeface="Lucida Sans Unicode"/>
              </a:rPr>
              <a:t>YOUR</a:t>
            </a:r>
            <a:r>
              <a:rPr sz="2250" spc="-5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250" spc="-10" dirty="0">
                <a:solidFill>
                  <a:srgbClr val="737373"/>
                </a:solidFill>
                <a:latin typeface="Lucida Sans Unicode"/>
                <a:cs typeface="Lucida Sans Unicode"/>
              </a:rPr>
              <a:t>Legislators </a:t>
            </a:r>
            <a:r>
              <a:rPr sz="2250" spc="-20" dirty="0">
                <a:solidFill>
                  <a:srgbClr val="737373"/>
                </a:solidFill>
                <a:latin typeface="Lucida Sans Unicode"/>
                <a:cs typeface="Lucida Sans Unicode"/>
              </a:rPr>
              <a:t>is</a:t>
            </a:r>
            <a:r>
              <a:rPr sz="2250" spc="-9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250" spc="55" dirty="0">
                <a:solidFill>
                  <a:srgbClr val="737373"/>
                </a:solidFill>
                <a:latin typeface="Lucida Sans Unicode"/>
                <a:cs typeface="Lucida Sans Unicode"/>
              </a:rPr>
              <a:t>equally</a:t>
            </a:r>
            <a:r>
              <a:rPr sz="2250" spc="-9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250" dirty="0">
                <a:solidFill>
                  <a:srgbClr val="737373"/>
                </a:solidFill>
                <a:latin typeface="Lucida Sans Unicode"/>
                <a:cs typeface="Lucida Sans Unicode"/>
              </a:rPr>
              <a:t>important,</a:t>
            </a:r>
            <a:r>
              <a:rPr sz="2250" spc="-9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250" spc="-100" dirty="0">
                <a:solidFill>
                  <a:srgbClr val="737373"/>
                </a:solidFill>
                <a:latin typeface="Lucida Sans Unicode"/>
                <a:cs typeface="Lucida Sans Unicode"/>
              </a:rPr>
              <a:t>if</a:t>
            </a:r>
            <a:r>
              <a:rPr sz="2250" spc="-9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250" dirty="0">
                <a:solidFill>
                  <a:srgbClr val="737373"/>
                </a:solidFill>
                <a:latin typeface="Lucida Sans Unicode"/>
                <a:cs typeface="Lucida Sans Unicode"/>
              </a:rPr>
              <a:t>not</a:t>
            </a:r>
            <a:r>
              <a:rPr sz="2250" spc="-8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250" spc="70" dirty="0">
                <a:solidFill>
                  <a:srgbClr val="737373"/>
                </a:solidFill>
                <a:latin typeface="Lucida Sans Unicode"/>
                <a:cs typeface="Lucida Sans Unicode"/>
              </a:rPr>
              <a:t>more</a:t>
            </a:r>
            <a:r>
              <a:rPr sz="2250" spc="-9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250" spc="-25" dirty="0">
                <a:solidFill>
                  <a:srgbClr val="737373"/>
                </a:solidFill>
                <a:latin typeface="Lucida Sans Unicode"/>
                <a:cs typeface="Lucida Sans Unicode"/>
              </a:rPr>
              <a:t>so!</a:t>
            </a:r>
            <a:endParaRPr sz="2250" dirty="0">
              <a:latin typeface="Lucida Sans Unicode"/>
              <a:cs typeface="Lucida Sans Unicode"/>
            </a:endParaRPr>
          </a:p>
          <a:p>
            <a:pPr marL="45085" algn="ctr">
              <a:lnSpc>
                <a:spcPct val="100000"/>
              </a:lnSpc>
              <a:spcBef>
                <a:spcPts val="425"/>
              </a:spcBef>
            </a:pPr>
            <a:r>
              <a:rPr sz="2250" b="1" spc="114" dirty="0">
                <a:solidFill>
                  <a:srgbClr val="737373"/>
                </a:solidFill>
                <a:latin typeface="Trebuchet MS"/>
                <a:cs typeface="Trebuchet MS"/>
              </a:rPr>
              <a:t>YOU</a:t>
            </a:r>
            <a:r>
              <a:rPr sz="2250" b="1" spc="-200" dirty="0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sz="2250" b="1" spc="245" dirty="0">
                <a:solidFill>
                  <a:srgbClr val="737373"/>
                </a:solidFill>
                <a:latin typeface="Trebuchet MS"/>
                <a:cs typeface="Trebuchet MS"/>
              </a:rPr>
              <a:t>make</a:t>
            </a:r>
            <a:r>
              <a:rPr sz="2250" b="1" spc="-200" dirty="0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sz="2250" b="1" spc="320" dirty="0">
                <a:solidFill>
                  <a:srgbClr val="737373"/>
                </a:solidFill>
                <a:latin typeface="Trebuchet MS"/>
                <a:cs typeface="Trebuchet MS"/>
              </a:rPr>
              <a:t>a</a:t>
            </a:r>
            <a:r>
              <a:rPr sz="2250" b="1" spc="-195" dirty="0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sz="2250" b="1" spc="60" dirty="0">
                <a:solidFill>
                  <a:srgbClr val="737373"/>
                </a:solidFill>
                <a:latin typeface="Trebuchet MS"/>
                <a:cs typeface="Trebuchet MS"/>
              </a:rPr>
              <a:t>difference!</a:t>
            </a:r>
            <a:endParaRPr sz="225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765"/>
              </a:spcBef>
            </a:pPr>
            <a:endParaRPr sz="22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3400" b="1" spc="665" dirty="0">
                <a:solidFill>
                  <a:srgbClr val="3C5487"/>
                </a:solidFill>
                <a:latin typeface="Arial Narrow"/>
                <a:cs typeface="Arial Narrow"/>
              </a:rPr>
              <a:t>JAY</a:t>
            </a:r>
            <a:r>
              <a:rPr sz="3400" b="1" spc="145" dirty="0">
                <a:solidFill>
                  <a:srgbClr val="3C5487"/>
                </a:solidFill>
                <a:latin typeface="Arial Narrow"/>
                <a:cs typeface="Arial Narrow"/>
              </a:rPr>
              <a:t> </a:t>
            </a:r>
            <a:r>
              <a:rPr sz="3400" b="1" spc="610" dirty="0">
                <a:solidFill>
                  <a:srgbClr val="3C5487"/>
                </a:solidFill>
                <a:latin typeface="Arial Narrow"/>
                <a:cs typeface="Arial Narrow"/>
              </a:rPr>
              <a:t>ARONSON</a:t>
            </a:r>
            <a:endParaRPr sz="3400" dirty="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spc="190" dirty="0">
                <a:solidFill>
                  <a:srgbClr val="737373"/>
                </a:solidFill>
                <a:latin typeface="Lucida Sans Unicode"/>
                <a:cs typeface="Lucida Sans Unicode"/>
              </a:rPr>
              <a:t>JARONSON@SANDLERMARA.</a:t>
            </a:r>
            <a:r>
              <a:rPr sz="2050" spc="-37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050" spc="175" dirty="0">
                <a:solidFill>
                  <a:srgbClr val="737373"/>
                </a:solidFill>
                <a:latin typeface="Lucida Sans Unicode"/>
                <a:cs typeface="Lucida Sans Unicode"/>
              </a:rPr>
              <a:t>COM</a:t>
            </a:r>
            <a:endParaRPr sz="2050" dirty="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2381"/>
            <a:ext cx="259715" cy="4928870"/>
          </a:xfrm>
          <a:custGeom>
            <a:avLst/>
            <a:gdLst/>
            <a:ahLst/>
            <a:cxnLst/>
            <a:rect l="l" t="t" r="r" b="b"/>
            <a:pathLst>
              <a:path w="259715" h="4928870">
                <a:moveTo>
                  <a:pt x="259517" y="4928805"/>
                </a:moveTo>
                <a:lnTo>
                  <a:pt x="0" y="4928805"/>
                </a:lnTo>
                <a:lnTo>
                  <a:pt x="0" y="0"/>
                </a:lnTo>
                <a:lnTo>
                  <a:pt x="259517" y="0"/>
                </a:lnTo>
                <a:lnTo>
                  <a:pt x="259517" y="4928805"/>
                </a:lnTo>
                <a:close/>
              </a:path>
            </a:pathLst>
          </a:custGeom>
          <a:solidFill>
            <a:srgbClr val="3C54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710" dirty="0"/>
              <a:t>COMMUNICATION</a:t>
            </a:r>
            <a:r>
              <a:rPr spc="145" dirty="0"/>
              <a:t> </a:t>
            </a:r>
            <a:r>
              <a:rPr spc="370" dirty="0"/>
              <a:t>IS</a:t>
            </a:r>
            <a:r>
              <a:rPr spc="150" dirty="0"/>
              <a:t> </a:t>
            </a:r>
            <a:r>
              <a:rPr spc="480" dirty="0"/>
              <a:t>KEY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70812" y="0"/>
            <a:ext cx="2192655" cy="4933950"/>
            <a:chOff x="6570812" y="0"/>
            <a:chExt cx="2192655" cy="4933950"/>
          </a:xfrm>
        </p:grpSpPr>
        <p:sp>
          <p:nvSpPr>
            <p:cNvPr id="3" name="object 3"/>
            <p:cNvSpPr/>
            <p:nvPr/>
          </p:nvSpPr>
          <p:spPr>
            <a:xfrm>
              <a:off x="7695815" y="1420882"/>
              <a:ext cx="1067435" cy="3513454"/>
            </a:xfrm>
            <a:custGeom>
              <a:avLst/>
              <a:gdLst/>
              <a:ahLst/>
              <a:cxnLst/>
              <a:rect l="l" t="t" r="r" b="b"/>
              <a:pathLst>
                <a:path w="1067434" h="3513454">
                  <a:moveTo>
                    <a:pt x="1067183" y="3513067"/>
                  </a:moveTo>
                  <a:lnTo>
                    <a:pt x="0" y="3513067"/>
                  </a:lnTo>
                  <a:lnTo>
                    <a:pt x="0" y="0"/>
                  </a:lnTo>
                  <a:lnTo>
                    <a:pt x="1067183" y="0"/>
                  </a:lnTo>
                  <a:lnTo>
                    <a:pt x="1067183" y="3513067"/>
                  </a:lnTo>
                  <a:close/>
                </a:path>
              </a:pathLst>
            </a:custGeom>
            <a:solidFill>
              <a:srgbClr val="999A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570812" y="0"/>
              <a:ext cx="2192655" cy="2226945"/>
            </a:xfrm>
            <a:custGeom>
              <a:avLst/>
              <a:gdLst/>
              <a:ahLst/>
              <a:cxnLst/>
              <a:rect l="l" t="t" r="r" b="b"/>
              <a:pathLst>
                <a:path w="2192654" h="2226945">
                  <a:moveTo>
                    <a:pt x="1382435" y="2226600"/>
                  </a:moveTo>
                  <a:lnTo>
                    <a:pt x="1333902" y="2225764"/>
                  </a:lnTo>
                  <a:lnTo>
                    <a:pt x="1285789" y="2223274"/>
                  </a:lnTo>
                  <a:lnTo>
                    <a:pt x="1238124" y="2219158"/>
                  </a:lnTo>
                  <a:lnTo>
                    <a:pt x="1190933" y="2213443"/>
                  </a:lnTo>
                  <a:lnTo>
                    <a:pt x="1144245" y="2206157"/>
                  </a:lnTo>
                  <a:lnTo>
                    <a:pt x="1098086" y="2197326"/>
                  </a:lnTo>
                  <a:lnTo>
                    <a:pt x="1052485" y="2186979"/>
                  </a:lnTo>
                  <a:lnTo>
                    <a:pt x="1007468" y="2175143"/>
                  </a:lnTo>
                  <a:lnTo>
                    <a:pt x="963063" y="2161845"/>
                  </a:lnTo>
                  <a:lnTo>
                    <a:pt x="919297" y="2147112"/>
                  </a:lnTo>
                  <a:lnTo>
                    <a:pt x="876199" y="2130973"/>
                  </a:lnTo>
                  <a:lnTo>
                    <a:pt x="833794" y="2113454"/>
                  </a:lnTo>
                  <a:lnTo>
                    <a:pt x="792111" y="2094582"/>
                  </a:lnTo>
                  <a:lnTo>
                    <a:pt x="751177" y="2074386"/>
                  </a:lnTo>
                  <a:lnTo>
                    <a:pt x="711020" y="2052893"/>
                  </a:lnTo>
                  <a:lnTo>
                    <a:pt x="671666" y="2030130"/>
                  </a:lnTo>
                  <a:lnTo>
                    <a:pt x="633144" y="2006124"/>
                  </a:lnTo>
                  <a:lnTo>
                    <a:pt x="595481" y="1980903"/>
                  </a:lnTo>
                  <a:lnTo>
                    <a:pt x="558703" y="1954495"/>
                  </a:lnTo>
                  <a:lnTo>
                    <a:pt x="522839" y="1926926"/>
                  </a:lnTo>
                  <a:lnTo>
                    <a:pt x="487916" y="1898224"/>
                  </a:lnTo>
                  <a:lnTo>
                    <a:pt x="453962" y="1868417"/>
                  </a:lnTo>
                  <a:lnTo>
                    <a:pt x="421003" y="1837532"/>
                  </a:lnTo>
                  <a:lnTo>
                    <a:pt x="389067" y="1805596"/>
                  </a:lnTo>
                  <a:lnTo>
                    <a:pt x="358182" y="1772637"/>
                  </a:lnTo>
                  <a:lnTo>
                    <a:pt x="328375" y="1738683"/>
                  </a:lnTo>
                  <a:lnTo>
                    <a:pt x="299673" y="1703760"/>
                  </a:lnTo>
                  <a:lnTo>
                    <a:pt x="272105" y="1667896"/>
                  </a:lnTo>
                  <a:lnTo>
                    <a:pt x="245696" y="1631118"/>
                  </a:lnTo>
                  <a:lnTo>
                    <a:pt x="220475" y="1593455"/>
                  </a:lnTo>
                  <a:lnTo>
                    <a:pt x="196470" y="1554933"/>
                  </a:lnTo>
                  <a:lnTo>
                    <a:pt x="173706" y="1515579"/>
                  </a:lnTo>
                  <a:lnTo>
                    <a:pt x="152213" y="1475422"/>
                  </a:lnTo>
                  <a:lnTo>
                    <a:pt x="132017" y="1434488"/>
                  </a:lnTo>
                  <a:lnTo>
                    <a:pt x="113146" y="1392805"/>
                  </a:lnTo>
                  <a:lnTo>
                    <a:pt x="95627" y="1350400"/>
                  </a:lnTo>
                  <a:lnTo>
                    <a:pt x="79487" y="1307302"/>
                  </a:lnTo>
                  <a:lnTo>
                    <a:pt x="64755" y="1263536"/>
                  </a:lnTo>
                  <a:lnTo>
                    <a:pt x="51456" y="1219131"/>
                  </a:lnTo>
                  <a:lnTo>
                    <a:pt x="39620" y="1174114"/>
                  </a:lnTo>
                  <a:lnTo>
                    <a:pt x="29273" y="1128513"/>
                  </a:lnTo>
                  <a:lnTo>
                    <a:pt x="20443" y="1082354"/>
                  </a:lnTo>
                  <a:lnTo>
                    <a:pt x="13156" y="1035666"/>
                  </a:lnTo>
                  <a:lnTo>
                    <a:pt x="7441" y="988475"/>
                  </a:lnTo>
                  <a:lnTo>
                    <a:pt x="3325" y="940810"/>
                  </a:lnTo>
                  <a:lnTo>
                    <a:pt x="835" y="892697"/>
                  </a:lnTo>
                  <a:lnTo>
                    <a:pt x="0" y="844164"/>
                  </a:lnTo>
                  <a:lnTo>
                    <a:pt x="835" y="795631"/>
                  </a:lnTo>
                  <a:lnTo>
                    <a:pt x="3325" y="747518"/>
                  </a:lnTo>
                  <a:lnTo>
                    <a:pt x="7441" y="699852"/>
                  </a:lnTo>
                  <a:lnTo>
                    <a:pt x="13156" y="652662"/>
                  </a:lnTo>
                  <a:lnTo>
                    <a:pt x="20443" y="605973"/>
                  </a:lnTo>
                  <a:lnTo>
                    <a:pt x="29273" y="559815"/>
                  </a:lnTo>
                  <a:lnTo>
                    <a:pt x="39620" y="514213"/>
                  </a:lnTo>
                  <a:lnTo>
                    <a:pt x="51456" y="469197"/>
                  </a:lnTo>
                  <a:lnTo>
                    <a:pt x="64755" y="424792"/>
                  </a:lnTo>
                  <a:lnTo>
                    <a:pt x="79487" y="381026"/>
                  </a:lnTo>
                  <a:lnTo>
                    <a:pt x="95627" y="337927"/>
                  </a:lnTo>
                  <a:lnTo>
                    <a:pt x="113146" y="295523"/>
                  </a:lnTo>
                  <a:lnTo>
                    <a:pt x="132017" y="253840"/>
                  </a:lnTo>
                  <a:lnTo>
                    <a:pt x="152213" y="212906"/>
                  </a:lnTo>
                  <a:lnTo>
                    <a:pt x="173706" y="172749"/>
                  </a:lnTo>
                  <a:lnTo>
                    <a:pt x="196470" y="133395"/>
                  </a:lnTo>
                  <a:lnTo>
                    <a:pt x="220475" y="94873"/>
                  </a:lnTo>
                  <a:lnTo>
                    <a:pt x="245696" y="57209"/>
                  </a:lnTo>
                  <a:lnTo>
                    <a:pt x="272105" y="20432"/>
                  </a:lnTo>
                  <a:lnTo>
                    <a:pt x="287811" y="0"/>
                  </a:lnTo>
                  <a:lnTo>
                    <a:pt x="2192186" y="0"/>
                  </a:lnTo>
                  <a:lnTo>
                    <a:pt x="2192186" y="1964534"/>
                  </a:lnTo>
                  <a:lnTo>
                    <a:pt x="2169390" y="1980903"/>
                  </a:lnTo>
                  <a:lnTo>
                    <a:pt x="2131726" y="2006124"/>
                  </a:lnTo>
                  <a:lnTo>
                    <a:pt x="2093204" y="2030130"/>
                  </a:lnTo>
                  <a:lnTo>
                    <a:pt x="2053851" y="2052893"/>
                  </a:lnTo>
                  <a:lnTo>
                    <a:pt x="2013693" y="2074386"/>
                  </a:lnTo>
                  <a:lnTo>
                    <a:pt x="1972759" y="2094582"/>
                  </a:lnTo>
                  <a:lnTo>
                    <a:pt x="1931076" y="2113454"/>
                  </a:lnTo>
                  <a:lnTo>
                    <a:pt x="1888672" y="2130973"/>
                  </a:lnTo>
                  <a:lnTo>
                    <a:pt x="1845573" y="2147112"/>
                  </a:lnTo>
                  <a:lnTo>
                    <a:pt x="1801808" y="2161845"/>
                  </a:lnTo>
                  <a:lnTo>
                    <a:pt x="1757403" y="2175143"/>
                  </a:lnTo>
                  <a:lnTo>
                    <a:pt x="1712386" y="2186979"/>
                  </a:lnTo>
                  <a:lnTo>
                    <a:pt x="1666784" y="2197326"/>
                  </a:lnTo>
                  <a:lnTo>
                    <a:pt x="1620626" y="2206157"/>
                  </a:lnTo>
                  <a:lnTo>
                    <a:pt x="1573937" y="2213443"/>
                  </a:lnTo>
                  <a:lnTo>
                    <a:pt x="1526747" y="2219158"/>
                  </a:lnTo>
                  <a:lnTo>
                    <a:pt x="1479081" y="2223274"/>
                  </a:lnTo>
                  <a:lnTo>
                    <a:pt x="1430968" y="2225764"/>
                  </a:lnTo>
                  <a:lnTo>
                    <a:pt x="1382435" y="2226600"/>
                  </a:lnTo>
                  <a:close/>
                </a:path>
              </a:pathLst>
            </a:custGeom>
            <a:solidFill>
              <a:srgbClr val="3C54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40458" y="647362"/>
            <a:ext cx="6471920" cy="39267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10845">
              <a:lnSpc>
                <a:spcPct val="107800"/>
              </a:lnSpc>
              <a:spcBef>
                <a:spcPts val="100"/>
              </a:spcBef>
            </a:pPr>
            <a:r>
              <a:rPr sz="1250" dirty="0">
                <a:solidFill>
                  <a:srgbClr val="737373"/>
                </a:solidFill>
                <a:latin typeface="Lucida Sans Unicode"/>
                <a:cs typeface="Lucida Sans Unicode"/>
              </a:rPr>
              <a:t>1988</a:t>
            </a:r>
            <a:r>
              <a:rPr sz="1250" spc="19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dirty="0">
                <a:solidFill>
                  <a:srgbClr val="737373"/>
                </a:solidFill>
                <a:latin typeface="Lucida Sans Unicode"/>
                <a:cs typeface="Lucida Sans Unicode"/>
              </a:rPr>
              <a:t>-</a:t>
            </a:r>
            <a:r>
              <a:rPr sz="1250" spc="19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60" dirty="0">
                <a:solidFill>
                  <a:srgbClr val="737373"/>
                </a:solidFill>
                <a:latin typeface="Lucida Sans Unicode"/>
                <a:cs typeface="Lucida Sans Unicode"/>
              </a:rPr>
              <a:t>Began</a:t>
            </a:r>
            <a:r>
              <a:rPr sz="1250" spc="19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40" dirty="0">
                <a:solidFill>
                  <a:srgbClr val="737373"/>
                </a:solidFill>
                <a:latin typeface="Lucida Sans Unicode"/>
                <a:cs typeface="Lucida Sans Unicode"/>
              </a:rPr>
              <a:t>my</a:t>
            </a:r>
            <a:r>
              <a:rPr sz="1250" spc="19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14" dirty="0">
                <a:solidFill>
                  <a:srgbClr val="737373"/>
                </a:solidFill>
                <a:latin typeface="Lucida Sans Unicode"/>
                <a:cs typeface="Lucida Sans Unicode"/>
              </a:rPr>
              <a:t>political</a:t>
            </a:r>
            <a:r>
              <a:rPr sz="1250" spc="19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50" dirty="0">
                <a:solidFill>
                  <a:srgbClr val="737373"/>
                </a:solidFill>
                <a:latin typeface="Lucida Sans Unicode"/>
                <a:cs typeface="Lucida Sans Unicode"/>
              </a:rPr>
              <a:t>career</a:t>
            </a:r>
            <a:r>
              <a:rPr sz="1250" spc="19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35" dirty="0">
                <a:solidFill>
                  <a:srgbClr val="737373"/>
                </a:solidFill>
                <a:latin typeface="Lucida Sans Unicode"/>
                <a:cs typeface="Lucida Sans Unicode"/>
              </a:rPr>
              <a:t>as</a:t>
            </a:r>
            <a:r>
              <a:rPr sz="1250" spc="19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05" dirty="0">
                <a:solidFill>
                  <a:srgbClr val="737373"/>
                </a:solidFill>
                <a:latin typeface="Lucida Sans Unicode"/>
                <a:cs typeface="Lucida Sans Unicode"/>
              </a:rPr>
              <a:t>the</a:t>
            </a:r>
            <a:r>
              <a:rPr sz="1250" spc="19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14" dirty="0">
                <a:solidFill>
                  <a:srgbClr val="737373"/>
                </a:solidFill>
                <a:latin typeface="Lucida Sans Unicode"/>
                <a:cs typeface="Lucida Sans Unicode"/>
              </a:rPr>
              <a:t>Assistant</a:t>
            </a:r>
            <a:r>
              <a:rPr sz="1250" spc="19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85" dirty="0">
                <a:solidFill>
                  <a:srgbClr val="737373"/>
                </a:solidFill>
                <a:latin typeface="Lucida Sans Unicode"/>
                <a:cs typeface="Lucida Sans Unicode"/>
              </a:rPr>
              <a:t>Clerk</a:t>
            </a:r>
            <a:r>
              <a:rPr sz="1250" spc="19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dirty="0">
                <a:solidFill>
                  <a:srgbClr val="737373"/>
                </a:solidFill>
                <a:latin typeface="Lucida Sans Unicode"/>
                <a:cs typeface="Lucida Sans Unicode"/>
              </a:rPr>
              <a:t>of</a:t>
            </a:r>
            <a:r>
              <a:rPr sz="1250" spc="19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05" dirty="0">
                <a:solidFill>
                  <a:srgbClr val="737373"/>
                </a:solidFill>
                <a:latin typeface="Lucida Sans Unicode"/>
                <a:cs typeface="Lucida Sans Unicode"/>
              </a:rPr>
              <a:t>the</a:t>
            </a:r>
            <a:r>
              <a:rPr sz="1250" spc="19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-25" dirty="0">
                <a:solidFill>
                  <a:srgbClr val="737373"/>
                </a:solidFill>
                <a:latin typeface="Lucida Sans Unicode"/>
                <a:cs typeface="Lucida Sans Unicode"/>
              </a:rPr>
              <a:t>CT </a:t>
            </a:r>
            <a:r>
              <a:rPr sz="1250" spc="140" dirty="0">
                <a:solidFill>
                  <a:srgbClr val="737373"/>
                </a:solidFill>
                <a:latin typeface="Lucida Sans Unicode"/>
                <a:cs typeface="Lucida Sans Unicode"/>
              </a:rPr>
              <a:t>General</a:t>
            </a:r>
            <a:r>
              <a:rPr sz="1250" spc="22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14" dirty="0">
                <a:solidFill>
                  <a:srgbClr val="737373"/>
                </a:solidFill>
                <a:latin typeface="Lucida Sans Unicode"/>
                <a:cs typeface="Lucida Sans Unicode"/>
              </a:rPr>
              <a:t>Assembly'</a:t>
            </a:r>
            <a:r>
              <a:rPr sz="1250" spc="-26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dirty="0">
                <a:solidFill>
                  <a:srgbClr val="737373"/>
                </a:solidFill>
                <a:latin typeface="Lucida Sans Unicode"/>
                <a:cs typeface="Lucida Sans Unicode"/>
              </a:rPr>
              <a:t>s</a:t>
            </a:r>
            <a:r>
              <a:rPr sz="1250" spc="22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40" dirty="0">
                <a:solidFill>
                  <a:srgbClr val="737373"/>
                </a:solidFill>
                <a:latin typeface="Lucida Sans Unicode"/>
                <a:cs typeface="Lucida Sans Unicode"/>
              </a:rPr>
              <a:t>Government</a:t>
            </a:r>
            <a:r>
              <a:rPr sz="1250" spc="22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14" dirty="0">
                <a:solidFill>
                  <a:srgbClr val="737373"/>
                </a:solidFill>
                <a:latin typeface="Lucida Sans Unicode"/>
                <a:cs typeface="Lucida Sans Unicode"/>
              </a:rPr>
              <a:t>Administration</a:t>
            </a:r>
            <a:r>
              <a:rPr sz="1250" spc="22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dirty="0">
                <a:solidFill>
                  <a:srgbClr val="737373"/>
                </a:solidFill>
                <a:latin typeface="Lucida Sans Unicode"/>
                <a:cs typeface="Lucida Sans Unicode"/>
              </a:rPr>
              <a:t>&amp;</a:t>
            </a:r>
            <a:r>
              <a:rPr sz="1250" spc="22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00" dirty="0">
                <a:solidFill>
                  <a:srgbClr val="737373"/>
                </a:solidFill>
                <a:latin typeface="Lucida Sans Unicode"/>
                <a:cs typeface="Lucida Sans Unicode"/>
              </a:rPr>
              <a:t>Elections</a:t>
            </a:r>
            <a:endParaRPr sz="1250" dirty="0">
              <a:latin typeface="Lucida Sans Unicode"/>
              <a:cs typeface="Lucida Sans Unicode"/>
            </a:endParaRPr>
          </a:p>
          <a:p>
            <a:pPr marL="12700" marR="534035">
              <a:lnSpc>
                <a:spcPct val="107800"/>
              </a:lnSpc>
            </a:pPr>
            <a:r>
              <a:rPr sz="1250" spc="150" dirty="0">
                <a:solidFill>
                  <a:srgbClr val="737373"/>
                </a:solidFill>
                <a:latin typeface="Lucida Sans Unicode"/>
                <a:cs typeface="Lucida Sans Unicode"/>
              </a:rPr>
              <a:t>Committee</a:t>
            </a:r>
            <a:r>
              <a:rPr sz="1250" spc="204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50" dirty="0">
                <a:solidFill>
                  <a:srgbClr val="737373"/>
                </a:solidFill>
                <a:latin typeface="Lucida Sans Unicode"/>
                <a:cs typeface="Lucida Sans Unicode"/>
              </a:rPr>
              <a:t>and</a:t>
            </a:r>
            <a:r>
              <a:rPr sz="1250" spc="21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05" dirty="0">
                <a:solidFill>
                  <a:srgbClr val="737373"/>
                </a:solidFill>
                <a:latin typeface="Lucida Sans Unicode"/>
                <a:cs typeface="Lucida Sans Unicode"/>
              </a:rPr>
              <a:t>held</a:t>
            </a:r>
            <a:r>
              <a:rPr sz="1250" spc="21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00" dirty="0">
                <a:solidFill>
                  <a:srgbClr val="737373"/>
                </a:solidFill>
                <a:latin typeface="Lucida Sans Unicode"/>
                <a:cs typeface="Lucida Sans Unicode"/>
              </a:rPr>
              <a:t>senior</a:t>
            </a:r>
            <a:r>
              <a:rPr sz="1250" spc="21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05" dirty="0">
                <a:solidFill>
                  <a:srgbClr val="737373"/>
                </a:solidFill>
                <a:latin typeface="Lucida Sans Unicode"/>
                <a:cs typeface="Lucida Sans Unicode"/>
              </a:rPr>
              <a:t>level</a:t>
            </a:r>
            <a:r>
              <a:rPr sz="1250" spc="21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65" dirty="0">
                <a:solidFill>
                  <a:srgbClr val="737373"/>
                </a:solidFill>
                <a:latin typeface="Lucida Sans Unicode"/>
                <a:cs typeface="Lucida Sans Unicode"/>
              </a:rPr>
              <a:t>caucus</a:t>
            </a:r>
            <a:r>
              <a:rPr sz="1250" spc="21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05" dirty="0">
                <a:solidFill>
                  <a:srgbClr val="737373"/>
                </a:solidFill>
                <a:latin typeface="Lucida Sans Unicode"/>
                <a:cs typeface="Lucida Sans Unicode"/>
              </a:rPr>
              <a:t>positions</a:t>
            </a:r>
            <a:r>
              <a:rPr sz="1250" spc="21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dirty="0">
                <a:solidFill>
                  <a:srgbClr val="737373"/>
                </a:solidFill>
                <a:latin typeface="Lucida Sans Unicode"/>
                <a:cs typeface="Lucida Sans Unicode"/>
              </a:rPr>
              <a:t>in</a:t>
            </a:r>
            <a:r>
              <a:rPr sz="1250" spc="21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05" dirty="0">
                <a:solidFill>
                  <a:srgbClr val="737373"/>
                </a:solidFill>
                <a:latin typeface="Lucida Sans Unicode"/>
                <a:cs typeface="Lucida Sans Unicode"/>
              </a:rPr>
              <a:t>the</a:t>
            </a:r>
            <a:r>
              <a:rPr sz="1250" spc="21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95" dirty="0">
                <a:solidFill>
                  <a:srgbClr val="737373"/>
                </a:solidFill>
                <a:latin typeface="Lucida Sans Unicode"/>
                <a:cs typeface="Lucida Sans Unicode"/>
              </a:rPr>
              <a:t>House </a:t>
            </a:r>
            <a:r>
              <a:rPr sz="1250" spc="135" dirty="0">
                <a:solidFill>
                  <a:srgbClr val="737373"/>
                </a:solidFill>
                <a:latin typeface="Lucida Sans Unicode"/>
                <a:cs typeface="Lucida Sans Unicode"/>
              </a:rPr>
              <a:t>Republican</a:t>
            </a:r>
            <a:r>
              <a:rPr sz="1250" spc="21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00" dirty="0">
                <a:solidFill>
                  <a:srgbClr val="737373"/>
                </a:solidFill>
                <a:latin typeface="Lucida Sans Unicode"/>
                <a:cs typeface="Lucida Sans Unicode"/>
              </a:rPr>
              <a:t>Office</a:t>
            </a:r>
            <a:r>
              <a:rPr sz="1250" spc="21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75" dirty="0">
                <a:solidFill>
                  <a:srgbClr val="737373"/>
                </a:solidFill>
                <a:latin typeface="Lucida Sans Unicode"/>
                <a:cs typeface="Lucida Sans Unicode"/>
              </a:rPr>
              <a:t>until</a:t>
            </a:r>
            <a:r>
              <a:rPr sz="1250" spc="21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-20" dirty="0">
                <a:solidFill>
                  <a:srgbClr val="737373"/>
                </a:solidFill>
                <a:latin typeface="Lucida Sans Unicode"/>
                <a:cs typeface="Lucida Sans Unicode"/>
              </a:rPr>
              <a:t>1995</a:t>
            </a:r>
            <a:r>
              <a:rPr sz="1250" spc="-27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-50" dirty="0">
                <a:solidFill>
                  <a:srgbClr val="737373"/>
                </a:solidFill>
                <a:latin typeface="Lucida Sans Unicode"/>
                <a:cs typeface="Lucida Sans Unicode"/>
              </a:rPr>
              <a:t>.</a:t>
            </a:r>
            <a:endParaRPr sz="1250" dirty="0">
              <a:latin typeface="Lucida Sans Unicode"/>
              <a:cs typeface="Lucida Sans Unicode"/>
            </a:endParaRPr>
          </a:p>
          <a:p>
            <a:pPr marL="12700" marR="97155">
              <a:lnSpc>
                <a:spcPct val="107800"/>
              </a:lnSpc>
              <a:spcBef>
                <a:spcPts val="1614"/>
              </a:spcBef>
            </a:pPr>
            <a:r>
              <a:rPr sz="1250" dirty="0">
                <a:solidFill>
                  <a:srgbClr val="737373"/>
                </a:solidFill>
                <a:latin typeface="Lucida Sans Unicode"/>
                <a:cs typeface="Lucida Sans Unicode"/>
              </a:rPr>
              <a:t>1995</a:t>
            </a:r>
            <a:r>
              <a:rPr sz="1250" spc="19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dirty="0">
                <a:solidFill>
                  <a:srgbClr val="737373"/>
                </a:solidFill>
                <a:latin typeface="Lucida Sans Unicode"/>
                <a:cs typeface="Lucida Sans Unicode"/>
              </a:rPr>
              <a:t>-</a:t>
            </a:r>
            <a:r>
              <a:rPr sz="1250" spc="19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60" dirty="0">
                <a:solidFill>
                  <a:srgbClr val="737373"/>
                </a:solidFill>
                <a:latin typeface="Lucida Sans Unicode"/>
                <a:cs typeface="Lucida Sans Unicode"/>
              </a:rPr>
              <a:t>Began</a:t>
            </a:r>
            <a:r>
              <a:rPr sz="1250" spc="19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10" dirty="0">
                <a:solidFill>
                  <a:srgbClr val="737373"/>
                </a:solidFill>
                <a:latin typeface="Lucida Sans Unicode"/>
                <a:cs typeface="Lucida Sans Unicode"/>
              </a:rPr>
              <a:t>Lobbying</a:t>
            </a:r>
            <a:r>
              <a:rPr sz="1250" spc="19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35" dirty="0">
                <a:solidFill>
                  <a:srgbClr val="737373"/>
                </a:solidFill>
                <a:latin typeface="Lucida Sans Unicode"/>
                <a:cs typeface="Lucida Sans Unicode"/>
              </a:rPr>
              <a:t>as</a:t>
            </a:r>
            <a:r>
              <a:rPr sz="1250" spc="19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50" dirty="0">
                <a:solidFill>
                  <a:srgbClr val="737373"/>
                </a:solidFill>
                <a:latin typeface="Lucida Sans Unicode"/>
                <a:cs typeface="Lucida Sans Unicode"/>
              </a:rPr>
              <a:t>a</a:t>
            </a:r>
            <a:r>
              <a:rPr sz="1250" spc="19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60" dirty="0">
                <a:solidFill>
                  <a:srgbClr val="737373"/>
                </a:solidFill>
                <a:latin typeface="Lucida Sans Unicode"/>
                <a:cs typeface="Lucida Sans Unicode"/>
              </a:rPr>
              <a:t>member</a:t>
            </a:r>
            <a:r>
              <a:rPr sz="1250" spc="19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dirty="0">
                <a:solidFill>
                  <a:srgbClr val="737373"/>
                </a:solidFill>
                <a:latin typeface="Lucida Sans Unicode"/>
                <a:cs typeface="Lucida Sans Unicode"/>
              </a:rPr>
              <a:t>of</a:t>
            </a:r>
            <a:r>
              <a:rPr sz="1250" spc="19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05" dirty="0">
                <a:solidFill>
                  <a:srgbClr val="737373"/>
                </a:solidFill>
                <a:latin typeface="Lucida Sans Unicode"/>
                <a:cs typeface="Lucida Sans Unicode"/>
              </a:rPr>
              <a:t>the</a:t>
            </a:r>
            <a:r>
              <a:rPr sz="1250" spc="19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14" dirty="0">
                <a:solidFill>
                  <a:srgbClr val="737373"/>
                </a:solidFill>
                <a:latin typeface="Lucida Sans Unicode"/>
                <a:cs typeface="Lucida Sans Unicode"/>
              </a:rPr>
              <a:t>Murtha</a:t>
            </a:r>
            <a:r>
              <a:rPr sz="1250" spc="19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14" dirty="0">
                <a:solidFill>
                  <a:srgbClr val="737373"/>
                </a:solidFill>
                <a:latin typeface="Lucida Sans Unicode"/>
                <a:cs typeface="Lucida Sans Unicode"/>
              </a:rPr>
              <a:t>Cullina</a:t>
            </a:r>
            <a:r>
              <a:rPr sz="1250" spc="19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10" dirty="0">
                <a:solidFill>
                  <a:srgbClr val="737373"/>
                </a:solidFill>
                <a:latin typeface="Lucida Sans Unicode"/>
                <a:cs typeface="Lucida Sans Unicode"/>
              </a:rPr>
              <a:t>Richter</a:t>
            </a:r>
            <a:r>
              <a:rPr sz="1250" spc="19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-50" dirty="0">
                <a:solidFill>
                  <a:srgbClr val="737373"/>
                </a:solidFill>
                <a:latin typeface="Lucida Sans Unicode"/>
                <a:cs typeface="Lucida Sans Unicode"/>
              </a:rPr>
              <a:t>&amp; </a:t>
            </a:r>
            <a:r>
              <a:rPr sz="1250" spc="114" dirty="0">
                <a:solidFill>
                  <a:srgbClr val="737373"/>
                </a:solidFill>
                <a:latin typeface="Lucida Sans Unicode"/>
                <a:cs typeface="Lucida Sans Unicode"/>
              </a:rPr>
              <a:t>Pinney</a:t>
            </a:r>
            <a:r>
              <a:rPr sz="1250" spc="204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40" dirty="0">
                <a:solidFill>
                  <a:srgbClr val="737373"/>
                </a:solidFill>
                <a:latin typeface="Lucida Sans Unicode"/>
                <a:cs typeface="Lucida Sans Unicode"/>
              </a:rPr>
              <a:t>Government</a:t>
            </a:r>
            <a:r>
              <a:rPr sz="1250" spc="21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90" dirty="0">
                <a:solidFill>
                  <a:srgbClr val="737373"/>
                </a:solidFill>
                <a:latin typeface="Lucida Sans Unicode"/>
                <a:cs typeface="Lucida Sans Unicode"/>
              </a:rPr>
              <a:t>Affairs</a:t>
            </a:r>
            <a:r>
              <a:rPr sz="1250" spc="21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80" dirty="0">
                <a:solidFill>
                  <a:srgbClr val="737373"/>
                </a:solidFill>
                <a:latin typeface="Lucida Sans Unicode"/>
                <a:cs typeface="Lucida Sans Unicode"/>
              </a:rPr>
              <a:t>Group.</a:t>
            </a:r>
            <a:endParaRPr sz="1250" dirty="0">
              <a:latin typeface="Lucida Sans Unicode"/>
              <a:cs typeface="Lucida Sans Unicode"/>
            </a:endParaRPr>
          </a:p>
          <a:p>
            <a:pPr marL="12700" marR="5080">
              <a:lnSpc>
                <a:spcPct val="107800"/>
              </a:lnSpc>
              <a:spcBef>
                <a:spcPts val="1620"/>
              </a:spcBef>
            </a:pPr>
            <a:r>
              <a:rPr sz="1250" dirty="0">
                <a:solidFill>
                  <a:srgbClr val="737373"/>
                </a:solidFill>
                <a:latin typeface="Lucida Sans Unicode"/>
                <a:cs typeface="Lucida Sans Unicode"/>
              </a:rPr>
              <a:t>1999</a:t>
            </a:r>
            <a:r>
              <a:rPr sz="125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dirty="0">
                <a:solidFill>
                  <a:srgbClr val="737373"/>
                </a:solidFill>
                <a:latin typeface="Lucida Sans Unicode"/>
                <a:cs typeface="Lucida Sans Unicode"/>
              </a:rPr>
              <a:t>-</a:t>
            </a:r>
            <a:r>
              <a:rPr sz="125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60" dirty="0">
                <a:solidFill>
                  <a:srgbClr val="737373"/>
                </a:solidFill>
                <a:latin typeface="Lucida Sans Unicode"/>
                <a:cs typeface="Lucida Sans Unicode"/>
              </a:rPr>
              <a:t>Joined</a:t>
            </a:r>
            <a:r>
              <a:rPr sz="1250" spc="204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dirty="0">
                <a:solidFill>
                  <a:srgbClr val="737373"/>
                </a:solidFill>
                <a:latin typeface="Lucida Sans Unicode"/>
                <a:cs typeface="Lucida Sans Unicode"/>
              </a:rPr>
              <a:t>CT</a:t>
            </a:r>
            <a:r>
              <a:rPr sz="125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10" dirty="0">
                <a:solidFill>
                  <a:srgbClr val="737373"/>
                </a:solidFill>
                <a:latin typeface="Lucida Sans Unicode"/>
                <a:cs typeface="Lucida Sans Unicode"/>
              </a:rPr>
              <a:t>Hospital</a:t>
            </a:r>
            <a:r>
              <a:rPr sz="125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25" dirty="0">
                <a:solidFill>
                  <a:srgbClr val="737373"/>
                </a:solidFill>
                <a:latin typeface="Lucida Sans Unicode"/>
                <a:cs typeface="Lucida Sans Unicode"/>
              </a:rPr>
              <a:t>Association</a:t>
            </a:r>
            <a:r>
              <a:rPr sz="1250" spc="204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35" dirty="0">
                <a:solidFill>
                  <a:srgbClr val="737373"/>
                </a:solidFill>
                <a:latin typeface="Lucida Sans Unicode"/>
                <a:cs typeface="Lucida Sans Unicode"/>
              </a:rPr>
              <a:t>as</a:t>
            </a:r>
            <a:r>
              <a:rPr sz="125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14" dirty="0">
                <a:solidFill>
                  <a:srgbClr val="737373"/>
                </a:solidFill>
                <a:latin typeface="Lucida Sans Unicode"/>
                <a:cs typeface="Lucida Sans Unicode"/>
              </a:rPr>
              <a:t>Assistant</a:t>
            </a:r>
            <a:r>
              <a:rPr sz="1250" spc="204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85" dirty="0">
                <a:solidFill>
                  <a:srgbClr val="737373"/>
                </a:solidFill>
                <a:latin typeface="Lucida Sans Unicode"/>
                <a:cs typeface="Lucida Sans Unicode"/>
              </a:rPr>
              <a:t>VP</a:t>
            </a:r>
            <a:r>
              <a:rPr sz="125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dirty="0">
                <a:solidFill>
                  <a:srgbClr val="737373"/>
                </a:solidFill>
                <a:latin typeface="Lucida Sans Unicode"/>
                <a:cs typeface="Lucida Sans Unicode"/>
              </a:rPr>
              <a:t>of</a:t>
            </a:r>
            <a:r>
              <a:rPr sz="125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30" dirty="0">
                <a:solidFill>
                  <a:srgbClr val="737373"/>
                </a:solidFill>
                <a:latin typeface="Lucida Sans Unicode"/>
                <a:cs typeface="Lucida Sans Unicode"/>
              </a:rPr>
              <a:t>Government </a:t>
            </a:r>
            <a:r>
              <a:rPr sz="1250" spc="105" dirty="0">
                <a:solidFill>
                  <a:srgbClr val="737373"/>
                </a:solidFill>
                <a:latin typeface="Lucida Sans Unicode"/>
                <a:cs typeface="Lucida Sans Unicode"/>
              </a:rPr>
              <a:t>Relations</a:t>
            </a:r>
            <a:r>
              <a:rPr lang="en-US" sz="1250" spc="105" dirty="0">
                <a:solidFill>
                  <a:srgbClr val="737373"/>
                </a:solidFill>
                <a:latin typeface="Lucida Sans Unicode"/>
                <a:cs typeface="Lucida Sans Unicode"/>
              </a:rPr>
              <a:t>.</a:t>
            </a:r>
            <a:endParaRPr sz="1250" dirty="0">
              <a:latin typeface="Lucida Sans Unicode"/>
              <a:cs typeface="Lucida Sans Unicode"/>
            </a:endParaRPr>
          </a:p>
          <a:p>
            <a:pPr marL="12700" marR="271780">
              <a:lnSpc>
                <a:spcPct val="107800"/>
              </a:lnSpc>
              <a:spcBef>
                <a:spcPts val="1614"/>
              </a:spcBef>
            </a:pPr>
            <a:r>
              <a:rPr sz="1250" dirty="0">
                <a:solidFill>
                  <a:srgbClr val="737373"/>
                </a:solidFill>
                <a:latin typeface="Lucida Sans Unicode"/>
                <a:cs typeface="Lucida Sans Unicode"/>
              </a:rPr>
              <a:t>2002</a:t>
            </a:r>
            <a:r>
              <a:rPr sz="1250" spc="22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dirty="0">
                <a:solidFill>
                  <a:srgbClr val="737373"/>
                </a:solidFill>
                <a:latin typeface="Lucida Sans Unicode"/>
                <a:cs typeface="Lucida Sans Unicode"/>
              </a:rPr>
              <a:t>-</a:t>
            </a:r>
            <a:r>
              <a:rPr sz="1250" spc="22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60" dirty="0">
                <a:solidFill>
                  <a:srgbClr val="737373"/>
                </a:solidFill>
                <a:latin typeface="Lucida Sans Unicode"/>
                <a:cs typeface="Lucida Sans Unicode"/>
              </a:rPr>
              <a:t>Joined</a:t>
            </a:r>
            <a:r>
              <a:rPr sz="1250" spc="22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35" dirty="0">
                <a:solidFill>
                  <a:srgbClr val="737373"/>
                </a:solidFill>
                <a:latin typeface="Lucida Sans Unicode"/>
                <a:cs typeface="Lucida Sans Unicode"/>
              </a:rPr>
              <a:t>Connsensus</a:t>
            </a:r>
            <a:r>
              <a:rPr sz="1250" spc="22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40" dirty="0">
                <a:solidFill>
                  <a:srgbClr val="737373"/>
                </a:solidFill>
                <a:latin typeface="Lucida Sans Unicode"/>
                <a:cs typeface="Lucida Sans Unicode"/>
              </a:rPr>
              <a:t>Government</a:t>
            </a:r>
            <a:r>
              <a:rPr sz="1250" spc="22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05" dirty="0">
                <a:solidFill>
                  <a:srgbClr val="737373"/>
                </a:solidFill>
                <a:latin typeface="Lucida Sans Unicode"/>
                <a:cs typeface="Lucida Sans Unicode"/>
              </a:rPr>
              <a:t>Consulting.</a:t>
            </a:r>
            <a:r>
              <a:rPr sz="1250" spc="22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lang="en-US" sz="1250" spc="220" dirty="0">
                <a:solidFill>
                  <a:srgbClr val="737373"/>
                </a:solidFill>
                <a:latin typeface="Lucida Sans Unicode"/>
                <a:cs typeface="Lucida Sans Unicode"/>
              </a:rPr>
              <a:t>Have </a:t>
            </a:r>
            <a:r>
              <a:rPr lang="en-US" sz="1250" spc="114" dirty="0">
                <a:solidFill>
                  <a:srgbClr val="737373"/>
                </a:solidFill>
                <a:latin typeface="Lucida Sans Unicode"/>
                <a:cs typeface="Lucida Sans Unicode"/>
              </a:rPr>
              <a:t>e</a:t>
            </a:r>
            <a:r>
              <a:rPr sz="1250" spc="114" dirty="0">
                <a:solidFill>
                  <a:srgbClr val="737373"/>
                </a:solidFill>
                <a:latin typeface="Lucida Sans Unicode"/>
                <a:cs typeface="Lucida Sans Unicode"/>
              </a:rPr>
              <a:t>njoyed</a:t>
            </a:r>
            <a:r>
              <a:rPr sz="1250" spc="22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20" dirty="0">
                <a:solidFill>
                  <a:srgbClr val="737373"/>
                </a:solidFill>
                <a:latin typeface="Lucida Sans Unicode"/>
                <a:cs typeface="Lucida Sans Unicode"/>
              </a:rPr>
              <a:t>major lobbying</a:t>
            </a:r>
            <a:r>
              <a:rPr sz="125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50" dirty="0">
                <a:solidFill>
                  <a:srgbClr val="737373"/>
                </a:solidFill>
                <a:latin typeface="Lucida Sans Unicode"/>
                <a:cs typeface="Lucida Sans Unicode"/>
              </a:rPr>
              <a:t>successes</a:t>
            </a:r>
            <a:r>
              <a:rPr sz="125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10" dirty="0">
                <a:solidFill>
                  <a:srgbClr val="737373"/>
                </a:solidFill>
                <a:latin typeface="Lucida Sans Unicode"/>
                <a:cs typeface="Lucida Sans Unicode"/>
              </a:rPr>
              <a:t>over</a:t>
            </a:r>
            <a:r>
              <a:rPr sz="125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05" dirty="0">
                <a:solidFill>
                  <a:srgbClr val="737373"/>
                </a:solidFill>
                <a:latin typeface="Lucida Sans Unicode"/>
                <a:cs typeface="Lucida Sans Unicode"/>
              </a:rPr>
              <a:t>the</a:t>
            </a:r>
            <a:r>
              <a:rPr sz="125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35" dirty="0">
                <a:solidFill>
                  <a:srgbClr val="737373"/>
                </a:solidFill>
                <a:latin typeface="Lucida Sans Unicode"/>
                <a:cs typeface="Lucida Sans Unicode"/>
              </a:rPr>
              <a:t>past</a:t>
            </a:r>
            <a:r>
              <a:rPr sz="125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dirty="0">
                <a:solidFill>
                  <a:srgbClr val="737373"/>
                </a:solidFill>
                <a:latin typeface="Lucida Sans Unicode"/>
                <a:cs typeface="Lucida Sans Unicode"/>
              </a:rPr>
              <a:t>20</a:t>
            </a:r>
            <a:r>
              <a:rPr sz="125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40" dirty="0">
                <a:solidFill>
                  <a:srgbClr val="737373"/>
                </a:solidFill>
                <a:latin typeface="Lucida Sans Unicode"/>
                <a:cs typeface="Lucida Sans Unicode"/>
              </a:rPr>
              <a:t>years</a:t>
            </a:r>
            <a:r>
              <a:rPr sz="125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14" dirty="0">
                <a:solidFill>
                  <a:srgbClr val="737373"/>
                </a:solidFill>
                <a:latin typeface="Lucida Sans Unicode"/>
                <a:cs typeface="Lucida Sans Unicode"/>
              </a:rPr>
              <a:t>including</a:t>
            </a:r>
            <a:r>
              <a:rPr sz="125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14" dirty="0">
                <a:solidFill>
                  <a:srgbClr val="737373"/>
                </a:solidFill>
                <a:latin typeface="Lucida Sans Unicode"/>
                <a:cs typeface="Lucida Sans Unicode"/>
              </a:rPr>
              <a:t>securing</a:t>
            </a:r>
            <a:r>
              <a:rPr lang="en-US" sz="1250" dirty="0">
                <a:latin typeface="Lucida Sans Unicode"/>
                <a:cs typeface="Lucida Sans Unicode"/>
              </a:rPr>
              <a:t> </a:t>
            </a:r>
            <a:r>
              <a:rPr sz="1250" spc="120" dirty="0">
                <a:solidFill>
                  <a:srgbClr val="737373"/>
                </a:solidFill>
                <a:latin typeface="Lucida Sans Unicode"/>
                <a:cs typeface="Lucida Sans Unicode"/>
              </a:rPr>
              <a:t>significant</a:t>
            </a:r>
            <a:r>
              <a:rPr sz="125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35" dirty="0">
                <a:solidFill>
                  <a:srgbClr val="737373"/>
                </a:solidFill>
                <a:latin typeface="Lucida Sans Unicode"/>
                <a:cs typeface="Lucida Sans Unicode"/>
              </a:rPr>
              <a:t>state</a:t>
            </a:r>
            <a:r>
              <a:rPr sz="125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05" dirty="0">
                <a:solidFill>
                  <a:srgbClr val="737373"/>
                </a:solidFill>
                <a:latin typeface="Lucida Sans Unicode"/>
                <a:cs typeface="Lucida Sans Unicode"/>
              </a:rPr>
              <a:t>funding</a:t>
            </a:r>
            <a:r>
              <a:rPr sz="125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50" dirty="0">
                <a:solidFill>
                  <a:srgbClr val="737373"/>
                </a:solidFill>
                <a:latin typeface="Lucida Sans Unicode"/>
                <a:cs typeface="Lucida Sans Unicode"/>
              </a:rPr>
              <a:t>for</a:t>
            </a:r>
            <a:r>
              <a:rPr sz="125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80" dirty="0">
                <a:solidFill>
                  <a:srgbClr val="737373"/>
                </a:solidFill>
                <a:latin typeface="Lucida Sans Unicode"/>
                <a:cs typeface="Lucida Sans Unicode"/>
              </a:rPr>
              <a:t>YSBs</a:t>
            </a:r>
            <a:r>
              <a:rPr lang="en-US" sz="1250" spc="80" dirty="0">
                <a:solidFill>
                  <a:srgbClr val="737373"/>
                </a:solidFill>
                <a:latin typeface="Lucida Sans Unicode"/>
                <a:cs typeface="Lucida Sans Unicode"/>
              </a:rPr>
              <a:t>.</a:t>
            </a:r>
            <a:endParaRPr sz="125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735"/>
              </a:spcBef>
            </a:pPr>
            <a:r>
              <a:rPr sz="1250" spc="90" dirty="0">
                <a:solidFill>
                  <a:srgbClr val="737373"/>
                </a:solidFill>
                <a:latin typeface="Lucida Sans Unicode"/>
                <a:cs typeface="Lucida Sans Unicode"/>
              </a:rPr>
              <a:t>Key</a:t>
            </a:r>
            <a:r>
              <a:rPr sz="1250" spc="21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50" dirty="0">
                <a:solidFill>
                  <a:srgbClr val="737373"/>
                </a:solidFill>
                <a:latin typeface="Lucida Sans Unicode"/>
                <a:cs typeface="Lucida Sans Unicode"/>
              </a:rPr>
              <a:t>Practice</a:t>
            </a:r>
            <a:r>
              <a:rPr sz="1250" spc="21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00" dirty="0">
                <a:solidFill>
                  <a:srgbClr val="737373"/>
                </a:solidFill>
                <a:latin typeface="Lucida Sans Unicode"/>
                <a:cs typeface="Lucida Sans Unicode"/>
              </a:rPr>
              <a:t>Areas:</a:t>
            </a:r>
            <a:r>
              <a:rPr sz="1250" spc="21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00" dirty="0">
                <a:solidFill>
                  <a:srgbClr val="737373"/>
                </a:solidFill>
                <a:latin typeface="Lucida Sans Unicode"/>
                <a:cs typeface="Lucida Sans Unicode"/>
              </a:rPr>
              <a:t>Children’</a:t>
            </a:r>
            <a:r>
              <a:rPr sz="1250" spc="-27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dirty="0">
                <a:solidFill>
                  <a:srgbClr val="737373"/>
                </a:solidFill>
                <a:latin typeface="Lucida Sans Unicode"/>
                <a:cs typeface="Lucida Sans Unicode"/>
              </a:rPr>
              <a:t>s/</a:t>
            </a:r>
            <a:r>
              <a:rPr sz="1250" spc="-27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14" dirty="0">
                <a:solidFill>
                  <a:srgbClr val="737373"/>
                </a:solidFill>
                <a:latin typeface="Lucida Sans Unicode"/>
                <a:cs typeface="Lucida Sans Unicode"/>
              </a:rPr>
              <a:t>youths</a:t>
            </a:r>
            <a:r>
              <a:rPr sz="1250" spc="21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85" dirty="0">
                <a:solidFill>
                  <a:srgbClr val="737373"/>
                </a:solidFill>
                <a:latin typeface="Lucida Sans Unicode"/>
                <a:cs typeface="Lucida Sans Unicode"/>
              </a:rPr>
              <a:t>issues,</a:t>
            </a:r>
            <a:r>
              <a:rPr sz="1250" spc="21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00" dirty="0">
                <a:solidFill>
                  <a:srgbClr val="737373"/>
                </a:solidFill>
                <a:latin typeface="Lucida Sans Unicode"/>
                <a:cs typeface="Lucida Sans Unicode"/>
              </a:rPr>
              <a:t>children’</a:t>
            </a:r>
            <a:r>
              <a:rPr sz="1250" spc="-27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dirty="0">
                <a:solidFill>
                  <a:srgbClr val="737373"/>
                </a:solidFill>
                <a:latin typeface="Lucida Sans Unicode"/>
                <a:cs typeface="Lucida Sans Unicode"/>
              </a:rPr>
              <a:t>s</a:t>
            </a:r>
            <a:r>
              <a:rPr sz="1250" spc="21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20" dirty="0">
                <a:solidFill>
                  <a:srgbClr val="737373"/>
                </a:solidFill>
                <a:latin typeface="Lucida Sans Unicode"/>
                <a:cs typeface="Lucida Sans Unicode"/>
              </a:rPr>
              <a:t>health</a:t>
            </a:r>
            <a:endParaRPr sz="125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250" spc="85" dirty="0">
                <a:solidFill>
                  <a:srgbClr val="737373"/>
                </a:solidFill>
                <a:latin typeface="Lucida Sans Unicode"/>
                <a:cs typeface="Lucida Sans Unicode"/>
              </a:rPr>
              <a:t>issues,</a:t>
            </a:r>
            <a:r>
              <a:rPr sz="1250" spc="19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35" dirty="0">
                <a:solidFill>
                  <a:srgbClr val="737373"/>
                </a:solidFill>
                <a:latin typeface="Lucida Sans Unicode"/>
                <a:cs typeface="Lucida Sans Unicode"/>
              </a:rPr>
              <a:t>environmental</a:t>
            </a:r>
            <a:r>
              <a:rPr sz="125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30" dirty="0">
                <a:solidFill>
                  <a:srgbClr val="737373"/>
                </a:solidFill>
                <a:latin typeface="Lucida Sans Unicode"/>
                <a:cs typeface="Lucida Sans Unicode"/>
              </a:rPr>
              <a:t>health</a:t>
            </a:r>
            <a:r>
              <a:rPr sz="1250" spc="19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85" dirty="0">
                <a:solidFill>
                  <a:srgbClr val="737373"/>
                </a:solidFill>
                <a:latin typeface="Lucida Sans Unicode"/>
                <a:cs typeface="Lucida Sans Unicode"/>
              </a:rPr>
              <a:t>issues,</a:t>
            </a:r>
            <a:r>
              <a:rPr sz="125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35" dirty="0">
                <a:solidFill>
                  <a:srgbClr val="737373"/>
                </a:solidFill>
                <a:latin typeface="Lucida Sans Unicode"/>
                <a:cs typeface="Lucida Sans Unicode"/>
              </a:rPr>
              <a:t>recycling</a:t>
            </a:r>
            <a:r>
              <a:rPr sz="125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50" dirty="0">
                <a:solidFill>
                  <a:srgbClr val="737373"/>
                </a:solidFill>
                <a:latin typeface="Lucida Sans Unicode"/>
                <a:cs typeface="Lucida Sans Unicode"/>
              </a:rPr>
              <a:t>and</a:t>
            </a:r>
            <a:r>
              <a:rPr sz="1250" spc="19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30" dirty="0">
                <a:solidFill>
                  <a:srgbClr val="737373"/>
                </a:solidFill>
                <a:latin typeface="Lucida Sans Unicode"/>
                <a:cs typeface="Lucida Sans Unicode"/>
              </a:rPr>
              <a:t>conservation</a:t>
            </a:r>
            <a:endParaRPr sz="125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50" spc="85" dirty="0">
                <a:solidFill>
                  <a:srgbClr val="737373"/>
                </a:solidFill>
                <a:latin typeface="Lucida Sans Unicode"/>
                <a:cs typeface="Lucida Sans Unicode"/>
              </a:rPr>
              <a:t>issues,</a:t>
            </a:r>
            <a:r>
              <a:rPr lang="en-US" sz="1250" spc="8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40" dirty="0">
                <a:solidFill>
                  <a:srgbClr val="737373"/>
                </a:solidFill>
                <a:latin typeface="Lucida Sans Unicode"/>
                <a:cs typeface="Lucida Sans Unicode"/>
              </a:rPr>
              <a:t>Medicaid</a:t>
            </a:r>
            <a:r>
              <a:rPr sz="1250" spc="204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05" dirty="0" err="1">
                <a:solidFill>
                  <a:srgbClr val="737373"/>
                </a:solidFill>
                <a:latin typeface="Lucida Sans Unicode"/>
                <a:cs typeface="Lucida Sans Unicode"/>
              </a:rPr>
              <a:t>funding</a:t>
            </a:r>
            <a:r>
              <a:rPr lang="en-US" sz="1250" spc="200" dirty="0" err="1">
                <a:solidFill>
                  <a:srgbClr val="737373"/>
                </a:solidFill>
                <a:latin typeface="Lucida Sans Unicode"/>
                <a:cs typeface="Lucida Sans Unicode"/>
              </a:rPr>
              <a:t>,</a:t>
            </a:r>
            <a:r>
              <a:rPr sz="1250" spc="114" dirty="0" err="1">
                <a:solidFill>
                  <a:srgbClr val="737373"/>
                </a:solidFill>
                <a:latin typeface="Lucida Sans Unicode"/>
                <a:cs typeface="Lucida Sans Unicode"/>
              </a:rPr>
              <a:t>youth</a:t>
            </a:r>
            <a:r>
              <a:rPr sz="1250" spc="19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45" dirty="0">
                <a:solidFill>
                  <a:srgbClr val="737373"/>
                </a:solidFill>
                <a:latin typeface="Lucida Sans Unicode"/>
                <a:cs typeface="Lucida Sans Unicode"/>
              </a:rPr>
              <a:t>summer</a:t>
            </a:r>
            <a:r>
              <a:rPr sz="1250" spc="19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45" dirty="0">
                <a:solidFill>
                  <a:srgbClr val="737373"/>
                </a:solidFill>
                <a:latin typeface="Lucida Sans Unicode"/>
                <a:cs typeface="Lucida Sans Unicode"/>
              </a:rPr>
              <a:t>camps,</a:t>
            </a:r>
            <a:r>
              <a:rPr sz="1250" spc="19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50" dirty="0">
                <a:solidFill>
                  <a:srgbClr val="737373"/>
                </a:solidFill>
                <a:latin typeface="Lucida Sans Unicode"/>
                <a:cs typeface="Lucida Sans Unicode"/>
              </a:rPr>
              <a:t>and</a:t>
            </a:r>
            <a:r>
              <a:rPr sz="1250" spc="19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40" dirty="0">
                <a:solidFill>
                  <a:srgbClr val="737373"/>
                </a:solidFill>
                <a:latin typeface="Lucida Sans Unicode"/>
                <a:cs typeface="Lucida Sans Unicode"/>
              </a:rPr>
              <a:t>entertainment</a:t>
            </a:r>
            <a:r>
              <a:rPr sz="1250" spc="19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150" dirty="0">
                <a:solidFill>
                  <a:srgbClr val="737373"/>
                </a:solidFill>
                <a:latin typeface="Lucida Sans Unicode"/>
                <a:cs typeface="Lucida Sans Unicode"/>
              </a:rPr>
              <a:t>and</a:t>
            </a:r>
            <a:r>
              <a:rPr sz="1250" spc="19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95" dirty="0">
                <a:solidFill>
                  <a:srgbClr val="737373"/>
                </a:solidFill>
                <a:latin typeface="Lucida Sans Unicode"/>
                <a:cs typeface="Lucida Sans Unicode"/>
              </a:rPr>
              <a:t>artist </a:t>
            </a:r>
            <a:r>
              <a:rPr sz="1250" spc="125" dirty="0">
                <a:solidFill>
                  <a:srgbClr val="737373"/>
                </a:solidFill>
                <a:latin typeface="Lucida Sans Unicode"/>
                <a:cs typeface="Lucida Sans Unicode"/>
              </a:rPr>
              <a:t>promot</a:t>
            </a:r>
            <a:r>
              <a:rPr lang="en-US" sz="1250" spc="125" dirty="0">
                <a:solidFill>
                  <a:srgbClr val="737373"/>
                </a:solidFill>
                <a:latin typeface="Lucida Sans Unicode"/>
                <a:cs typeface="Lucida Sans Unicode"/>
              </a:rPr>
              <a:t>ion</a:t>
            </a:r>
            <a:r>
              <a:rPr sz="1250" spc="204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250" spc="75" dirty="0">
                <a:solidFill>
                  <a:srgbClr val="737373"/>
                </a:solidFill>
                <a:latin typeface="Lucida Sans Unicode"/>
                <a:cs typeface="Lucida Sans Unicode"/>
              </a:rPr>
              <a:t>issues.</a:t>
            </a:r>
            <a:endParaRPr sz="1250" dirty="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87844" y="68114"/>
            <a:ext cx="2424430" cy="544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45" dirty="0"/>
              <a:t>ABOUT</a:t>
            </a:r>
            <a:r>
              <a:rPr spc="210" dirty="0"/>
              <a:t> </a:t>
            </a:r>
            <a:r>
              <a:rPr spc="475" dirty="0"/>
              <a:t>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910131" y="0"/>
            <a:ext cx="853440" cy="4933950"/>
          </a:xfrm>
          <a:custGeom>
            <a:avLst/>
            <a:gdLst/>
            <a:ahLst/>
            <a:cxnLst/>
            <a:rect l="l" t="t" r="r" b="b"/>
            <a:pathLst>
              <a:path w="853440" h="4933950">
                <a:moveTo>
                  <a:pt x="852867" y="4933949"/>
                </a:moveTo>
                <a:lnTo>
                  <a:pt x="0" y="4933949"/>
                </a:lnTo>
                <a:lnTo>
                  <a:pt x="0" y="0"/>
                </a:lnTo>
                <a:lnTo>
                  <a:pt x="852867" y="0"/>
                </a:lnTo>
                <a:lnTo>
                  <a:pt x="852867" y="4933949"/>
                </a:lnTo>
                <a:close/>
              </a:path>
            </a:pathLst>
          </a:custGeom>
          <a:solidFill>
            <a:srgbClr val="999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4148923"/>
            <a:ext cx="784225" cy="782955"/>
          </a:xfrm>
          <a:custGeom>
            <a:avLst/>
            <a:gdLst/>
            <a:ahLst/>
            <a:cxnLst/>
            <a:rect l="l" t="t" r="r" b="b"/>
            <a:pathLst>
              <a:path w="784225" h="782954">
                <a:moveTo>
                  <a:pt x="783899" y="782645"/>
                </a:moveTo>
                <a:lnTo>
                  <a:pt x="0" y="782645"/>
                </a:lnTo>
                <a:lnTo>
                  <a:pt x="0" y="0"/>
                </a:lnTo>
                <a:lnTo>
                  <a:pt x="783899" y="782645"/>
                </a:lnTo>
                <a:close/>
              </a:path>
            </a:pathLst>
          </a:custGeom>
          <a:solidFill>
            <a:srgbClr val="3C548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-64" y="0"/>
            <a:ext cx="7987030" cy="4933950"/>
            <a:chOff x="-64" y="0"/>
            <a:chExt cx="7987030" cy="4933950"/>
          </a:xfrm>
        </p:grpSpPr>
        <p:sp>
          <p:nvSpPr>
            <p:cNvPr id="5" name="object 5"/>
            <p:cNvSpPr/>
            <p:nvPr/>
          </p:nvSpPr>
          <p:spPr>
            <a:xfrm>
              <a:off x="-64" y="0"/>
              <a:ext cx="751205" cy="752475"/>
            </a:xfrm>
            <a:custGeom>
              <a:avLst/>
              <a:gdLst/>
              <a:ahLst/>
              <a:cxnLst/>
              <a:rect l="l" t="t" r="r" b="b"/>
              <a:pathLst>
                <a:path w="751205" h="752475">
                  <a:moveTo>
                    <a:pt x="9" y="751860"/>
                  </a:moveTo>
                  <a:lnTo>
                    <a:pt x="0" y="0"/>
                  </a:lnTo>
                  <a:lnTo>
                    <a:pt x="750657" y="0"/>
                  </a:lnTo>
                  <a:lnTo>
                    <a:pt x="9" y="751860"/>
                  </a:lnTo>
                  <a:close/>
                </a:path>
              </a:pathLst>
            </a:custGeom>
            <a:solidFill>
              <a:srgbClr val="3C54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237" y="0"/>
              <a:ext cx="7972424" cy="4933949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654222" y="287463"/>
            <a:ext cx="4692650" cy="529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300" spc="315" dirty="0">
                <a:latin typeface="Arial"/>
                <a:cs typeface="Arial"/>
              </a:rPr>
              <a:t>WHAT</a:t>
            </a:r>
            <a:r>
              <a:rPr sz="3300" spc="-15" dirty="0">
                <a:latin typeface="Arial"/>
                <a:cs typeface="Arial"/>
              </a:rPr>
              <a:t> </a:t>
            </a:r>
            <a:r>
              <a:rPr sz="3300" spc="75" dirty="0">
                <a:latin typeface="Arial"/>
                <a:cs typeface="Arial"/>
              </a:rPr>
              <a:t>IS</a:t>
            </a:r>
            <a:r>
              <a:rPr sz="3300" spc="-15" dirty="0">
                <a:latin typeface="Arial"/>
                <a:cs typeface="Arial"/>
              </a:rPr>
              <a:t> </a:t>
            </a:r>
            <a:r>
              <a:rPr sz="3300" spc="90" dirty="0">
                <a:latin typeface="Arial"/>
                <a:cs typeface="Arial"/>
              </a:rPr>
              <a:t>LOBBYING?</a:t>
            </a:r>
            <a:endParaRPr sz="33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9184" y="855012"/>
            <a:ext cx="7742555" cy="348805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75945" marR="237490">
              <a:lnSpc>
                <a:spcPct val="138400"/>
              </a:lnSpc>
              <a:spcBef>
                <a:spcPts val="90"/>
              </a:spcBef>
            </a:pPr>
            <a:r>
              <a:rPr sz="1450" spc="70" dirty="0">
                <a:solidFill>
                  <a:srgbClr val="737373"/>
                </a:solidFill>
                <a:latin typeface="Lucida Sans Unicode"/>
                <a:cs typeface="Lucida Sans Unicode"/>
              </a:rPr>
              <a:t>Lobbying</a:t>
            </a:r>
            <a:r>
              <a:rPr sz="1450" spc="5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dirty="0">
                <a:solidFill>
                  <a:srgbClr val="737373"/>
                </a:solidFill>
                <a:latin typeface="Lucida Sans Unicode"/>
                <a:cs typeface="Lucida Sans Unicode"/>
              </a:rPr>
              <a:t>is</a:t>
            </a:r>
            <a:r>
              <a:rPr sz="1450" spc="5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80" dirty="0">
                <a:solidFill>
                  <a:srgbClr val="737373"/>
                </a:solidFill>
                <a:latin typeface="Lucida Sans Unicode"/>
                <a:cs typeface="Lucida Sans Unicode"/>
              </a:rPr>
              <a:t>defined</a:t>
            </a:r>
            <a:r>
              <a:rPr sz="1450" spc="5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140" dirty="0">
                <a:solidFill>
                  <a:srgbClr val="737373"/>
                </a:solidFill>
                <a:latin typeface="Lucida Sans Unicode"/>
                <a:cs typeface="Lucida Sans Unicode"/>
              </a:rPr>
              <a:t>as</a:t>
            </a:r>
            <a:r>
              <a:rPr sz="1450" spc="5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80" dirty="0">
                <a:solidFill>
                  <a:srgbClr val="737373"/>
                </a:solidFill>
                <a:latin typeface="Lucida Sans Unicode"/>
                <a:cs typeface="Lucida Sans Unicode"/>
              </a:rPr>
              <a:t>the</a:t>
            </a:r>
            <a:r>
              <a:rPr sz="1450" spc="5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100" dirty="0">
                <a:solidFill>
                  <a:srgbClr val="737373"/>
                </a:solidFill>
                <a:latin typeface="Lucida Sans Unicode"/>
                <a:cs typeface="Lucida Sans Unicode"/>
              </a:rPr>
              <a:t>process</a:t>
            </a:r>
            <a:r>
              <a:rPr sz="1450" spc="5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dirty="0">
                <a:solidFill>
                  <a:srgbClr val="737373"/>
                </a:solidFill>
                <a:latin typeface="Lucida Sans Unicode"/>
                <a:cs typeface="Lucida Sans Unicode"/>
              </a:rPr>
              <a:t>of</a:t>
            </a:r>
            <a:r>
              <a:rPr sz="1450" spc="5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125" dirty="0">
                <a:solidFill>
                  <a:srgbClr val="737373"/>
                </a:solidFill>
                <a:latin typeface="Lucida Sans Unicode"/>
                <a:cs typeface="Lucida Sans Unicode"/>
              </a:rPr>
              <a:t>advocating</a:t>
            </a:r>
            <a:r>
              <a:rPr sz="1450" spc="5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dirty="0">
                <a:solidFill>
                  <a:srgbClr val="737373"/>
                </a:solidFill>
                <a:latin typeface="Lucida Sans Unicode"/>
                <a:cs typeface="Lucida Sans Unicode"/>
              </a:rPr>
              <a:t>for</a:t>
            </a:r>
            <a:r>
              <a:rPr sz="1450" spc="5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140" dirty="0">
                <a:solidFill>
                  <a:srgbClr val="737373"/>
                </a:solidFill>
                <a:latin typeface="Lucida Sans Unicode"/>
                <a:cs typeface="Lucida Sans Unicode"/>
              </a:rPr>
              <a:t>and</a:t>
            </a:r>
            <a:r>
              <a:rPr sz="1450" spc="55" dirty="0">
                <a:solidFill>
                  <a:srgbClr val="737373"/>
                </a:solidFill>
                <a:latin typeface="Lucida Sans Unicode"/>
                <a:cs typeface="Lucida Sans Unicode"/>
              </a:rPr>
              <a:t> influencing </a:t>
            </a:r>
            <a:r>
              <a:rPr sz="1450" spc="80" dirty="0">
                <a:solidFill>
                  <a:srgbClr val="737373"/>
                </a:solidFill>
                <a:latin typeface="Lucida Sans Unicode"/>
                <a:cs typeface="Lucida Sans Unicode"/>
              </a:rPr>
              <a:t>public</a:t>
            </a:r>
            <a:r>
              <a:rPr sz="1450" spc="6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140" dirty="0">
                <a:solidFill>
                  <a:srgbClr val="737373"/>
                </a:solidFill>
                <a:latin typeface="Lucida Sans Unicode"/>
                <a:cs typeface="Lucida Sans Unicode"/>
              </a:rPr>
              <a:t>and</a:t>
            </a:r>
            <a:r>
              <a:rPr sz="1450" spc="6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105" dirty="0">
                <a:solidFill>
                  <a:srgbClr val="737373"/>
                </a:solidFill>
                <a:latin typeface="Lucida Sans Unicode"/>
                <a:cs typeface="Lucida Sans Unicode"/>
              </a:rPr>
              <a:t>government</a:t>
            </a:r>
            <a:r>
              <a:rPr sz="1450" spc="6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50" dirty="0">
                <a:solidFill>
                  <a:srgbClr val="737373"/>
                </a:solidFill>
                <a:latin typeface="Lucida Sans Unicode"/>
                <a:cs typeface="Lucida Sans Unicode"/>
              </a:rPr>
              <a:t>policy.</a:t>
            </a:r>
            <a:r>
              <a:rPr sz="1450" spc="6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dirty="0">
                <a:solidFill>
                  <a:srgbClr val="737373"/>
                </a:solidFill>
                <a:latin typeface="Lucida Sans Unicode"/>
                <a:cs typeface="Lucida Sans Unicode"/>
              </a:rPr>
              <a:t>The</a:t>
            </a:r>
            <a:r>
              <a:rPr sz="1450" spc="6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114" dirty="0">
                <a:solidFill>
                  <a:srgbClr val="737373"/>
                </a:solidFill>
                <a:latin typeface="Lucida Sans Unicode"/>
                <a:cs typeface="Lucida Sans Unicode"/>
              </a:rPr>
              <a:t>practice</a:t>
            </a:r>
            <a:r>
              <a:rPr sz="1450" spc="6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dirty="0">
                <a:solidFill>
                  <a:srgbClr val="737373"/>
                </a:solidFill>
                <a:latin typeface="Lucida Sans Unicode"/>
                <a:cs typeface="Lucida Sans Unicode"/>
              </a:rPr>
              <a:t>of</a:t>
            </a:r>
            <a:r>
              <a:rPr sz="1450" spc="6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90" dirty="0">
                <a:solidFill>
                  <a:srgbClr val="737373"/>
                </a:solidFill>
                <a:latin typeface="Lucida Sans Unicode"/>
                <a:cs typeface="Lucida Sans Unicode"/>
              </a:rPr>
              <a:t>which</a:t>
            </a:r>
            <a:r>
              <a:rPr sz="1450" spc="6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dirty="0">
                <a:solidFill>
                  <a:srgbClr val="737373"/>
                </a:solidFill>
                <a:latin typeface="Lucida Sans Unicode"/>
                <a:cs typeface="Lucida Sans Unicode"/>
              </a:rPr>
              <a:t>is</a:t>
            </a:r>
            <a:r>
              <a:rPr sz="1450" spc="6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100" dirty="0">
                <a:solidFill>
                  <a:srgbClr val="737373"/>
                </a:solidFill>
                <a:latin typeface="Lucida Sans Unicode"/>
                <a:cs typeface="Lucida Sans Unicode"/>
              </a:rPr>
              <a:t>considered</a:t>
            </a:r>
            <a:r>
              <a:rPr sz="1450" spc="6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45" dirty="0">
                <a:solidFill>
                  <a:srgbClr val="737373"/>
                </a:solidFill>
                <a:latin typeface="Lucida Sans Unicode"/>
                <a:cs typeface="Lucida Sans Unicode"/>
              </a:rPr>
              <a:t>so </a:t>
            </a:r>
            <a:r>
              <a:rPr sz="1450" spc="80" dirty="0">
                <a:solidFill>
                  <a:srgbClr val="737373"/>
                </a:solidFill>
                <a:latin typeface="Lucida Sans Unicode"/>
                <a:cs typeface="Lucida Sans Unicode"/>
              </a:rPr>
              <a:t>essential</a:t>
            </a:r>
            <a:r>
              <a:rPr sz="1450" spc="50" dirty="0">
                <a:solidFill>
                  <a:srgbClr val="737373"/>
                </a:solidFill>
                <a:latin typeface="Lucida Sans Unicode"/>
                <a:cs typeface="Lucida Sans Unicode"/>
              </a:rPr>
              <a:t> to </a:t>
            </a:r>
            <a:r>
              <a:rPr sz="1450" spc="80" dirty="0">
                <a:solidFill>
                  <a:srgbClr val="737373"/>
                </a:solidFill>
                <a:latin typeface="Lucida Sans Unicode"/>
                <a:cs typeface="Lucida Sans Unicode"/>
              </a:rPr>
              <a:t>the</a:t>
            </a:r>
            <a:r>
              <a:rPr sz="1450" spc="5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80" dirty="0">
                <a:solidFill>
                  <a:srgbClr val="737373"/>
                </a:solidFill>
                <a:latin typeface="Lucida Sans Unicode"/>
                <a:cs typeface="Lucida Sans Unicode"/>
              </a:rPr>
              <a:t>proper</a:t>
            </a:r>
            <a:r>
              <a:rPr sz="1450" spc="5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65" dirty="0">
                <a:solidFill>
                  <a:srgbClr val="737373"/>
                </a:solidFill>
                <a:latin typeface="Lucida Sans Unicode"/>
                <a:cs typeface="Lucida Sans Unicode"/>
              </a:rPr>
              <a:t>function</a:t>
            </a:r>
            <a:r>
              <a:rPr sz="1450" spc="5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dirty="0">
                <a:solidFill>
                  <a:srgbClr val="737373"/>
                </a:solidFill>
                <a:latin typeface="Lucida Sans Unicode"/>
                <a:cs typeface="Lucida Sans Unicode"/>
              </a:rPr>
              <a:t>of</a:t>
            </a:r>
            <a:r>
              <a:rPr sz="1450" spc="5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50" dirty="0">
                <a:solidFill>
                  <a:srgbClr val="737373"/>
                </a:solidFill>
                <a:latin typeface="Lucida Sans Unicode"/>
                <a:cs typeface="Lucida Sans Unicode"/>
              </a:rPr>
              <a:t>all </a:t>
            </a:r>
            <a:r>
              <a:rPr sz="1450" spc="70" dirty="0">
                <a:solidFill>
                  <a:srgbClr val="737373"/>
                </a:solidFill>
                <a:latin typeface="Lucida Sans Unicode"/>
                <a:cs typeface="Lucida Sans Unicode"/>
              </a:rPr>
              <a:t>levels</a:t>
            </a:r>
            <a:r>
              <a:rPr sz="1450" spc="5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dirty="0">
                <a:solidFill>
                  <a:srgbClr val="737373"/>
                </a:solidFill>
                <a:latin typeface="Lucida Sans Unicode"/>
                <a:cs typeface="Lucida Sans Unicode"/>
              </a:rPr>
              <a:t>of</a:t>
            </a:r>
            <a:r>
              <a:rPr sz="1450" spc="5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105" dirty="0">
                <a:solidFill>
                  <a:srgbClr val="737373"/>
                </a:solidFill>
                <a:latin typeface="Lucida Sans Unicode"/>
                <a:cs typeface="Lucida Sans Unicode"/>
              </a:rPr>
              <a:t>government</a:t>
            </a:r>
            <a:r>
              <a:rPr sz="1450" spc="5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95" dirty="0">
                <a:solidFill>
                  <a:srgbClr val="737373"/>
                </a:solidFill>
                <a:latin typeface="Lucida Sans Unicode"/>
                <a:cs typeface="Lucida Sans Unicode"/>
              </a:rPr>
              <a:t>that</a:t>
            </a:r>
            <a:r>
              <a:rPr sz="1450" spc="5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dirty="0">
                <a:solidFill>
                  <a:srgbClr val="737373"/>
                </a:solidFill>
                <a:latin typeface="Lucida Sans Unicode"/>
                <a:cs typeface="Lucida Sans Unicode"/>
              </a:rPr>
              <a:t>it</a:t>
            </a:r>
            <a:r>
              <a:rPr sz="1450" spc="5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-25" dirty="0">
                <a:solidFill>
                  <a:srgbClr val="737373"/>
                </a:solidFill>
                <a:latin typeface="Lucida Sans Unicode"/>
                <a:cs typeface="Lucida Sans Unicode"/>
              </a:rPr>
              <a:t>is </a:t>
            </a:r>
            <a:r>
              <a:rPr sz="1450" spc="80" dirty="0">
                <a:solidFill>
                  <a:srgbClr val="737373"/>
                </a:solidFill>
                <a:latin typeface="Lucida Sans Unicode"/>
                <a:cs typeface="Lucida Sans Unicode"/>
              </a:rPr>
              <a:t>specifically</a:t>
            </a:r>
            <a:r>
              <a:rPr sz="1450" spc="6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100" dirty="0">
                <a:solidFill>
                  <a:srgbClr val="737373"/>
                </a:solidFill>
                <a:latin typeface="Lucida Sans Unicode"/>
                <a:cs typeface="Lucida Sans Unicode"/>
              </a:rPr>
              <a:t>protected</a:t>
            </a:r>
            <a:r>
              <a:rPr sz="1450" spc="6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100" dirty="0">
                <a:solidFill>
                  <a:srgbClr val="737373"/>
                </a:solidFill>
                <a:latin typeface="Lucida Sans Unicode"/>
                <a:cs typeface="Lucida Sans Unicode"/>
              </a:rPr>
              <a:t>by</a:t>
            </a:r>
            <a:r>
              <a:rPr sz="1450" spc="6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80" dirty="0">
                <a:solidFill>
                  <a:srgbClr val="737373"/>
                </a:solidFill>
                <a:latin typeface="Lucida Sans Unicode"/>
                <a:cs typeface="Lucida Sans Unicode"/>
              </a:rPr>
              <a:t>the</a:t>
            </a:r>
            <a:r>
              <a:rPr sz="1450" spc="6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dirty="0">
                <a:solidFill>
                  <a:srgbClr val="737373"/>
                </a:solidFill>
                <a:latin typeface="Lucida Sans Unicode"/>
                <a:cs typeface="Lucida Sans Unicode"/>
              </a:rPr>
              <a:t>first</a:t>
            </a:r>
            <a:r>
              <a:rPr sz="1450" spc="6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140" dirty="0">
                <a:solidFill>
                  <a:srgbClr val="737373"/>
                </a:solidFill>
                <a:latin typeface="Lucida Sans Unicode"/>
                <a:cs typeface="Lucida Sans Unicode"/>
              </a:rPr>
              <a:t>amendment</a:t>
            </a:r>
            <a:r>
              <a:rPr sz="1450" spc="6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dirty="0">
                <a:solidFill>
                  <a:srgbClr val="737373"/>
                </a:solidFill>
                <a:latin typeface="Lucida Sans Unicode"/>
                <a:cs typeface="Lucida Sans Unicode"/>
              </a:rPr>
              <a:t>of</a:t>
            </a:r>
            <a:r>
              <a:rPr sz="1450" spc="6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80" dirty="0">
                <a:solidFill>
                  <a:srgbClr val="737373"/>
                </a:solidFill>
                <a:latin typeface="Lucida Sans Unicode"/>
                <a:cs typeface="Lucida Sans Unicode"/>
              </a:rPr>
              <a:t>the</a:t>
            </a:r>
            <a:r>
              <a:rPr sz="1450" spc="65" dirty="0">
                <a:solidFill>
                  <a:srgbClr val="737373"/>
                </a:solidFill>
                <a:latin typeface="Lucida Sans Unicode"/>
                <a:cs typeface="Lucida Sans Unicode"/>
              </a:rPr>
              <a:t> United</a:t>
            </a:r>
            <a:r>
              <a:rPr sz="1450" spc="6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100" dirty="0">
                <a:solidFill>
                  <a:srgbClr val="737373"/>
                </a:solidFill>
                <a:latin typeface="Lucida Sans Unicode"/>
                <a:cs typeface="Lucida Sans Unicode"/>
              </a:rPr>
              <a:t>States </a:t>
            </a:r>
            <a:r>
              <a:rPr sz="1450" spc="40" dirty="0">
                <a:solidFill>
                  <a:srgbClr val="737373"/>
                </a:solidFill>
                <a:latin typeface="Lucida Sans Unicode"/>
                <a:cs typeface="Lucida Sans Unicode"/>
              </a:rPr>
              <a:t>Constitution.</a:t>
            </a:r>
            <a:endParaRPr sz="145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430"/>
              </a:spcBef>
            </a:pPr>
            <a:r>
              <a:rPr sz="3300" b="1" spc="315" dirty="0">
                <a:solidFill>
                  <a:srgbClr val="3C5487"/>
                </a:solidFill>
                <a:latin typeface="Arial"/>
                <a:cs typeface="Arial"/>
              </a:rPr>
              <a:t>WHAT</a:t>
            </a:r>
            <a:r>
              <a:rPr sz="3300" b="1" spc="-15" dirty="0">
                <a:solidFill>
                  <a:srgbClr val="3C5487"/>
                </a:solidFill>
                <a:latin typeface="Arial"/>
                <a:cs typeface="Arial"/>
              </a:rPr>
              <a:t> </a:t>
            </a:r>
            <a:r>
              <a:rPr sz="3300" b="1" spc="145" dirty="0">
                <a:solidFill>
                  <a:srgbClr val="3C5487"/>
                </a:solidFill>
                <a:latin typeface="Arial"/>
                <a:cs typeface="Arial"/>
              </a:rPr>
              <a:t>I</a:t>
            </a:r>
            <a:r>
              <a:rPr sz="3300" b="1" spc="-15" dirty="0">
                <a:solidFill>
                  <a:srgbClr val="3C5487"/>
                </a:solidFill>
                <a:latin typeface="Arial"/>
                <a:cs typeface="Arial"/>
              </a:rPr>
              <a:t> </a:t>
            </a:r>
            <a:r>
              <a:rPr sz="3300" b="1" spc="114" dirty="0">
                <a:solidFill>
                  <a:srgbClr val="3C5487"/>
                </a:solidFill>
                <a:latin typeface="Arial"/>
                <a:cs typeface="Arial"/>
              </a:rPr>
              <a:t>DO</a:t>
            </a:r>
            <a:r>
              <a:rPr sz="3300" b="1" spc="-15" dirty="0">
                <a:solidFill>
                  <a:srgbClr val="3C5487"/>
                </a:solidFill>
                <a:latin typeface="Arial"/>
                <a:cs typeface="Arial"/>
              </a:rPr>
              <a:t> </a:t>
            </a:r>
            <a:r>
              <a:rPr sz="3300" b="1" dirty="0">
                <a:solidFill>
                  <a:srgbClr val="3C5487"/>
                </a:solidFill>
                <a:latin typeface="Arial"/>
                <a:cs typeface="Arial"/>
              </a:rPr>
              <a:t>FOR</a:t>
            </a:r>
            <a:r>
              <a:rPr sz="3300" b="1" spc="-15" dirty="0">
                <a:solidFill>
                  <a:srgbClr val="3C5487"/>
                </a:solidFill>
                <a:latin typeface="Arial"/>
                <a:cs typeface="Arial"/>
              </a:rPr>
              <a:t> </a:t>
            </a:r>
            <a:r>
              <a:rPr sz="3300" b="1" spc="200" dirty="0">
                <a:solidFill>
                  <a:srgbClr val="3C5487"/>
                </a:solidFill>
                <a:latin typeface="Arial"/>
                <a:cs typeface="Arial"/>
              </a:rPr>
              <a:t>CYSA</a:t>
            </a:r>
            <a:r>
              <a:rPr sz="3300" b="1" spc="-10" dirty="0">
                <a:solidFill>
                  <a:srgbClr val="3C5487"/>
                </a:solidFill>
                <a:latin typeface="Arial"/>
                <a:cs typeface="Arial"/>
              </a:rPr>
              <a:t> </a:t>
            </a:r>
            <a:r>
              <a:rPr sz="3300" b="1" spc="355" dirty="0">
                <a:solidFill>
                  <a:srgbClr val="3C5487"/>
                </a:solidFill>
                <a:latin typeface="Arial"/>
                <a:cs typeface="Arial"/>
              </a:rPr>
              <a:t>&amp;</a:t>
            </a:r>
            <a:r>
              <a:rPr sz="3300" b="1" spc="-15" dirty="0">
                <a:solidFill>
                  <a:srgbClr val="3C5487"/>
                </a:solidFill>
                <a:latin typeface="Arial"/>
                <a:cs typeface="Arial"/>
              </a:rPr>
              <a:t> </a:t>
            </a:r>
            <a:r>
              <a:rPr sz="3300" b="1" spc="125" dirty="0">
                <a:solidFill>
                  <a:srgbClr val="3C5487"/>
                </a:solidFill>
                <a:latin typeface="Arial"/>
                <a:cs typeface="Arial"/>
              </a:rPr>
              <a:t>YOUR</a:t>
            </a:r>
            <a:r>
              <a:rPr sz="3300" b="1" spc="-15" dirty="0">
                <a:solidFill>
                  <a:srgbClr val="3C5487"/>
                </a:solidFill>
                <a:latin typeface="Arial"/>
                <a:cs typeface="Arial"/>
              </a:rPr>
              <a:t> </a:t>
            </a:r>
            <a:r>
              <a:rPr sz="3300" b="1" spc="50" dirty="0">
                <a:solidFill>
                  <a:srgbClr val="3C5487"/>
                </a:solidFill>
                <a:latin typeface="Arial"/>
                <a:cs typeface="Arial"/>
              </a:rPr>
              <a:t>YSB</a:t>
            </a:r>
            <a:endParaRPr sz="3300" dirty="0">
              <a:latin typeface="Arial"/>
              <a:cs typeface="Arial"/>
            </a:endParaRPr>
          </a:p>
          <a:p>
            <a:pPr marL="652780" marR="243840" algn="ctr">
              <a:lnSpc>
                <a:spcPct val="117700"/>
              </a:lnSpc>
              <a:spcBef>
                <a:spcPts val="1645"/>
              </a:spcBef>
            </a:pPr>
            <a:r>
              <a:rPr sz="1450" dirty="0">
                <a:solidFill>
                  <a:srgbClr val="737373"/>
                </a:solidFill>
                <a:latin typeface="Lucida Sans Unicode"/>
                <a:cs typeface="Lucida Sans Unicode"/>
              </a:rPr>
              <a:t>For</a:t>
            </a:r>
            <a:r>
              <a:rPr sz="1450" spc="-5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50" dirty="0">
                <a:solidFill>
                  <a:srgbClr val="737373"/>
                </a:solidFill>
                <a:latin typeface="Lucida Sans Unicode"/>
                <a:cs typeface="Lucida Sans Unicode"/>
              </a:rPr>
              <a:t>nearly</a:t>
            </a:r>
            <a:r>
              <a:rPr sz="1450" spc="-5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dirty="0">
                <a:solidFill>
                  <a:srgbClr val="737373"/>
                </a:solidFill>
                <a:latin typeface="Lucida Sans Unicode"/>
                <a:cs typeface="Lucida Sans Unicode"/>
              </a:rPr>
              <a:t>25</a:t>
            </a:r>
            <a:r>
              <a:rPr sz="1450" spc="-4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75" dirty="0">
                <a:solidFill>
                  <a:srgbClr val="737373"/>
                </a:solidFill>
                <a:latin typeface="Lucida Sans Unicode"/>
                <a:cs typeface="Lucida Sans Unicode"/>
              </a:rPr>
              <a:t>years</a:t>
            </a:r>
            <a:r>
              <a:rPr sz="1450" spc="-5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114" dirty="0">
                <a:solidFill>
                  <a:srgbClr val="737373"/>
                </a:solidFill>
                <a:latin typeface="Lucida Sans Unicode"/>
                <a:cs typeface="Lucida Sans Unicode"/>
              </a:rPr>
              <a:t>as</a:t>
            </a:r>
            <a:r>
              <a:rPr sz="1450" spc="-4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lang="en-US" sz="1450" dirty="0">
                <a:solidFill>
                  <a:srgbClr val="737373"/>
                </a:solidFill>
                <a:latin typeface="Lucida Sans Unicode"/>
                <a:cs typeface="Lucida Sans Unicode"/>
              </a:rPr>
              <a:t>CYSA’s</a:t>
            </a:r>
            <a:r>
              <a:rPr sz="1450" spc="-5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lang="en-US" sz="1450" spc="-50" dirty="0">
                <a:solidFill>
                  <a:srgbClr val="737373"/>
                </a:solidFill>
                <a:latin typeface="Lucida Sans Unicode"/>
                <a:cs typeface="Lucida Sans Unicode"/>
              </a:rPr>
              <a:t>L</a:t>
            </a:r>
            <a:r>
              <a:rPr sz="1450" dirty="0">
                <a:solidFill>
                  <a:srgbClr val="737373"/>
                </a:solidFill>
                <a:latin typeface="Lucida Sans Unicode"/>
                <a:cs typeface="Lucida Sans Unicode"/>
              </a:rPr>
              <a:t>obbyist,</a:t>
            </a:r>
            <a:r>
              <a:rPr sz="1450" spc="-4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dirty="0">
                <a:solidFill>
                  <a:srgbClr val="737373"/>
                </a:solidFill>
                <a:latin typeface="Lucida Sans Unicode"/>
                <a:cs typeface="Lucida Sans Unicode"/>
              </a:rPr>
              <a:t>I</a:t>
            </a:r>
            <a:r>
              <a:rPr sz="1450" spc="-5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105" dirty="0">
                <a:solidFill>
                  <a:srgbClr val="737373"/>
                </a:solidFill>
                <a:latin typeface="Lucida Sans Unicode"/>
                <a:cs typeface="Lucida Sans Unicode"/>
              </a:rPr>
              <a:t>have</a:t>
            </a:r>
            <a:r>
              <a:rPr sz="1450" spc="-4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110" dirty="0">
                <a:solidFill>
                  <a:srgbClr val="737373"/>
                </a:solidFill>
                <a:latin typeface="Lucida Sans Unicode"/>
                <a:cs typeface="Lucida Sans Unicode"/>
              </a:rPr>
              <a:t>and</a:t>
            </a:r>
            <a:r>
              <a:rPr sz="1450" spc="-5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50" dirty="0">
                <a:solidFill>
                  <a:srgbClr val="737373"/>
                </a:solidFill>
                <a:latin typeface="Lucida Sans Unicode"/>
                <a:cs typeface="Lucida Sans Unicode"/>
              </a:rPr>
              <a:t>continue</a:t>
            </a:r>
            <a:r>
              <a:rPr sz="1450" spc="-4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-35" dirty="0">
                <a:solidFill>
                  <a:srgbClr val="737373"/>
                </a:solidFill>
                <a:latin typeface="Lucida Sans Unicode"/>
                <a:cs typeface="Lucida Sans Unicode"/>
              </a:rPr>
              <a:t>to,</a:t>
            </a:r>
            <a:r>
              <a:rPr sz="1450" spc="-5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dirty="0">
                <a:solidFill>
                  <a:srgbClr val="737373"/>
                </a:solidFill>
                <a:latin typeface="Lucida Sans Unicode"/>
                <a:cs typeface="Lucida Sans Unicode"/>
              </a:rPr>
              <a:t>work</a:t>
            </a:r>
            <a:r>
              <a:rPr sz="1450" spc="-5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dirty="0">
                <a:solidFill>
                  <a:srgbClr val="737373"/>
                </a:solidFill>
                <a:latin typeface="Lucida Sans Unicode"/>
                <a:cs typeface="Lucida Sans Unicode"/>
              </a:rPr>
              <a:t>with</a:t>
            </a:r>
            <a:r>
              <a:rPr sz="1450" spc="-4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25" dirty="0">
                <a:solidFill>
                  <a:srgbClr val="737373"/>
                </a:solidFill>
                <a:latin typeface="Lucida Sans Unicode"/>
                <a:cs typeface="Lucida Sans Unicode"/>
              </a:rPr>
              <a:t>the </a:t>
            </a:r>
            <a:r>
              <a:rPr sz="1450" dirty="0">
                <a:solidFill>
                  <a:srgbClr val="737373"/>
                </a:solidFill>
                <a:latin typeface="Lucida Sans Unicode"/>
                <a:cs typeface="Lucida Sans Unicode"/>
              </a:rPr>
              <a:t>CYSA</a:t>
            </a:r>
            <a:r>
              <a:rPr sz="1450" spc="1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dirty="0">
                <a:solidFill>
                  <a:srgbClr val="737373"/>
                </a:solidFill>
                <a:latin typeface="Lucida Sans Unicode"/>
                <a:cs typeface="Lucida Sans Unicode"/>
              </a:rPr>
              <a:t>Board,</a:t>
            </a:r>
            <a:r>
              <a:rPr sz="1450" spc="2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dirty="0">
                <a:solidFill>
                  <a:srgbClr val="737373"/>
                </a:solidFill>
                <a:latin typeface="Lucida Sans Unicode"/>
                <a:cs typeface="Lucida Sans Unicode"/>
              </a:rPr>
              <a:t>its</a:t>
            </a:r>
            <a:r>
              <a:rPr sz="1450" spc="2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100" dirty="0">
                <a:solidFill>
                  <a:srgbClr val="737373"/>
                </a:solidFill>
                <a:latin typeface="Lucida Sans Unicode"/>
                <a:cs typeface="Lucida Sans Unicode"/>
              </a:rPr>
              <a:t>Advocacy</a:t>
            </a:r>
            <a:r>
              <a:rPr sz="1450" spc="2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50" dirty="0">
                <a:solidFill>
                  <a:srgbClr val="737373"/>
                </a:solidFill>
                <a:latin typeface="Lucida Sans Unicode"/>
                <a:cs typeface="Lucida Sans Unicode"/>
              </a:rPr>
              <a:t>Committee,</a:t>
            </a:r>
            <a:r>
              <a:rPr sz="1450" spc="2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110" dirty="0">
                <a:solidFill>
                  <a:srgbClr val="737373"/>
                </a:solidFill>
                <a:latin typeface="Lucida Sans Unicode"/>
                <a:cs typeface="Lucida Sans Unicode"/>
              </a:rPr>
              <a:t>and</a:t>
            </a:r>
            <a:r>
              <a:rPr sz="1450" spc="2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50" dirty="0">
                <a:solidFill>
                  <a:srgbClr val="737373"/>
                </a:solidFill>
                <a:latin typeface="Lucida Sans Unicode"/>
                <a:cs typeface="Lucida Sans Unicode"/>
              </a:rPr>
              <a:t>the</a:t>
            </a:r>
            <a:r>
              <a:rPr sz="1450" spc="2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dirty="0">
                <a:solidFill>
                  <a:srgbClr val="737373"/>
                </a:solidFill>
                <a:latin typeface="Lucida Sans Unicode"/>
                <a:cs typeface="Lucida Sans Unicode"/>
              </a:rPr>
              <a:t>Executive</a:t>
            </a:r>
            <a:r>
              <a:rPr sz="1450" spc="2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dirty="0">
                <a:solidFill>
                  <a:srgbClr val="737373"/>
                </a:solidFill>
                <a:latin typeface="Lucida Sans Unicode"/>
                <a:cs typeface="Lucida Sans Unicode"/>
              </a:rPr>
              <a:t>Director</a:t>
            </a:r>
            <a:r>
              <a:rPr sz="1450" spc="3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-25" dirty="0">
                <a:solidFill>
                  <a:srgbClr val="737373"/>
                </a:solidFill>
                <a:latin typeface="Lucida Sans Unicode"/>
                <a:cs typeface="Lucida Sans Unicode"/>
              </a:rPr>
              <a:t>to </a:t>
            </a:r>
            <a:r>
              <a:rPr sz="1450" spc="65" dirty="0">
                <a:solidFill>
                  <a:srgbClr val="737373"/>
                </a:solidFill>
                <a:latin typeface="Lucida Sans Unicode"/>
                <a:cs typeface="Lucida Sans Unicode"/>
              </a:rPr>
              <a:t>promote</a:t>
            </a:r>
            <a:r>
              <a:rPr sz="1450" spc="4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dirty="0">
                <a:solidFill>
                  <a:srgbClr val="737373"/>
                </a:solidFill>
                <a:latin typeface="Lucida Sans Unicode"/>
                <a:cs typeface="Lucida Sans Unicode"/>
              </a:rPr>
              <a:t>key</a:t>
            </a:r>
            <a:r>
              <a:rPr sz="1450" spc="4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dirty="0">
                <a:solidFill>
                  <a:srgbClr val="737373"/>
                </a:solidFill>
                <a:latin typeface="Lucida Sans Unicode"/>
                <a:cs typeface="Lucida Sans Unicode"/>
              </a:rPr>
              <a:t>issues</a:t>
            </a:r>
            <a:r>
              <a:rPr sz="1450" spc="4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110" dirty="0">
                <a:solidFill>
                  <a:srgbClr val="737373"/>
                </a:solidFill>
                <a:latin typeface="Lucida Sans Unicode"/>
                <a:cs typeface="Lucida Sans Unicode"/>
              </a:rPr>
              <a:t>and</a:t>
            </a:r>
            <a:r>
              <a:rPr sz="1450" spc="4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dirty="0">
                <a:solidFill>
                  <a:srgbClr val="737373"/>
                </a:solidFill>
                <a:latin typeface="Lucida Sans Unicode"/>
                <a:cs typeface="Lucida Sans Unicode"/>
              </a:rPr>
              <a:t>initiatives</a:t>
            </a:r>
            <a:r>
              <a:rPr sz="1450" spc="45" dirty="0">
                <a:solidFill>
                  <a:srgbClr val="737373"/>
                </a:solidFill>
                <a:latin typeface="Lucida Sans Unicode"/>
                <a:cs typeface="Lucida Sans Unicode"/>
              </a:rPr>
              <a:t> affecting</a:t>
            </a:r>
            <a:r>
              <a:rPr sz="1450" spc="4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dirty="0">
                <a:solidFill>
                  <a:srgbClr val="737373"/>
                </a:solidFill>
                <a:latin typeface="Lucida Sans Unicode"/>
                <a:cs typeface="Lucida Sans Unicode"/>
              </a:rPr>
              <a:t>YSBs</a:t>
            </a:r>
            <a:r>
              <a:rPr sz="1450" spc="4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dirty="0">
                <a:solidFill>
                  <a:srgbClr val="737373"/>
                </a:solidFill>
                <a:latin typeface="Lucida Sans Unicode"/>
                <a:cs typeface="Lucida Sans Unicode"/>
              </a:rPr>
              <a:t>before</a:t>
            </a:r>
            <a:r>
              <a:rPr sz="1450" spc="4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50" dirty="0">
                <a:solidFill>
                  <a:srgbClr val="737373"/>
                </a:solidFill>
                <a:latin typeface="Lucida Sans Unicode"/>
                <a:cs typeface="Lucida Sans Unicode"/>
              </a:rPr>
              <a:t>the</a:t>
            </a:r>
            <a:r>
              <a:rPr sz="1450" spc="4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50" dirty="0">
                <a:solidFill>
                  <a:srgbClr val="737373"/>
                </a:solidFill>
                <a:latin typeface="Lucida Sans Unicode"/>
                <a:cs typeface="Lucida Sans Unicode"/>
              </a:rPr>
              <a:t>Connecticut </a:t>
            </a:r>
            <a:r>
              <a:rPr sz="1450" dirty="0">
                <a:solidFill>
                  <a:srgbClr val="737373"/>
                </a:solidFill>
                <a:latin typeface="Lucida Sans Unicode"/>
                <a:cs typeface="Lucida Sans Unicode"/>
              </a:rPr>
              <a:t>Legislature </a:t>
            </a:r>
            <a:r>
              <a:rPr sz="1450" spc="110" dirty="0">
                <a:solidFill>
                  <a:srgbClr val="737373"/>
                </a:solidFill>
                <a:latin typeface="Lucida Sans Unicode"/>
                <a:cs typeface="Lucida Sans Unicode"/>
              </a:rPr>
              <a:t>and</a:t>
            </a:r>
            <a:r>
              <a:rPr sz="1450" spc="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75" dirty="0">
                <a:solidFill>
                  <a:srgbClr val="737373"/>
                </a:solidFill>
                <a:latin typeface="Lucida Sans Unicode"/>
                <a:cs typeface="Lucida Sans Unicode"/>
              </a:rPr>
              <a:t>State</a:t>
            </a:r>
            <a:r>
              <a:rPr sz="145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spc="60" dirty="0">
                <a:solidFill>
                  <a:srgbClr val="737373"/>
                </a:solidFill>
                <a:latin typeface="Lucida Sans Unicode"/>
                <a:cs typeface="Lucida Sans Unicode"/>
              </a:rPr>
              <a:t>Agencies</a:t>
            </a:r>
            <a:r>
              <a:rPr sz="1450" spc="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50" dirty="0">
                <a:solidFill>
                  <a:srgbClr val="737373"/>
                </a:solidFill>
                <a:latin typeface="Lucida Sans Unicode"/>
                <a:cs typeface="Lucida Sans Unicode"/>
              </a:rPr>
              <a:t>of </a:t>
            </a:r>
            <a:r>
              <a:rPr sz="1450" spc="35" dirty="0">
                <a:solidFill>
                  <a:srgbClr val="737373"/>
                </a:solidFill>
                <a:latin typeface="Lucida Sans Unicode"/>
                <a:cs typeface="Lucida Sans Unicode"/>
              </a:rPr>
              <a:t>cognizance.</a:t>
            </a:r>
            <a:endParaRPr sz="1450" dirty="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381"/>
            <a:ext cx="8761095" cy="2715260"/>
          </a:xfrm>
          <a:custGeom>
            <a:avLst/>
            <a:gdLst/>
            <a:ahLst/>
            <a:cxnLst/>
            <a:rect l="l" t="t" r="r" b="b"/>
            <a:pathLst>
              <a:path w="8761095" h="2715260">
                <a:moveTo>
                  <a:pt x="8760859" y="2715230"/>
                </a:moveTo>
                <a:lnTo>
                  <a:pt x="0" y="2715230"/>
                </a:lnTo>
                <a:lnTo>
                  <a:pt x="0" y="0"/>
                </a:lnTo>
                <a:lnTo>
                  <a:pt x="8760859" y="0"/>
                </a:lnTo>
                <a:lnTo>
                  <a:pt x="8760859" y="2715230"/>
                </a:lnTo>
                <a:close/>
              </a:path>
            </a:pathLst>
          </a:custGeom>
          <a:solidFill>
            <a:srgbClr val="999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76100" y="64470"/>
            <a:ext cx="4257674" cy="2590799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4379151" y="3008157"/>
            <a:ext cx="0" cy="1632585"/>
          </a:xfrm>
          <a:custGeom>
            <a:avLst/>
            <a:gdLst/>
            <a:ahLst/>
            <a:cxnLst/>
            <a:rect l="l" t="t" r="r" b="b"/>
            <a:pathLst>
              <a:path h="1632585">
                <a:moveTo>
                  <a:pt x="0" y="1632182"/>
                </a:moveTo>
                <a:lnTo>
                  <a:pt x="0" y="0"/>
                </a:lnTo>
              </a:path>
            </a:pathLst>
          </a:custGeom>
          <a:ln w="9524">
            <a:solidFill>
              <a:srgbClr val="3C54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28054" y="2901745"/>
            <a:ext cx="3921125" cy="132207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25"/>
              </a:spcBef>
            </a:pPr>
            <a:r>
              <a:rPr sz="1600" b="1" spc="130" dirty="0">
                <a:solidFill>
                  <a:srgbClr val="737373"/>
                </a:solidFill>
                <a:latin typeface="Trebuchet MS"/>
                <a:cs typeface="Trebuchet MS"/>
              </a:rPr>
              <a:t>House</a:t>
            </a:r>
            <a:r>
              <a:rPr sz="1600" b="1" spc="-135" dirty="0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sz="1600" b="1" spc="60" dirty="0">
                <a:solidFill>
                  <a:srgbClr val="737373"/>
                </a:solidFill>
                <a:latin typeface="Trebuchet MS"/>
                <a:cs typeface="Trebuchet MS"/>
              </a:rPr>
              <a:t>of</a:t>
            </a:r>
            <a:r>
              <a:rPr sz="1600" b="1" spc="-130" dirty="0">
                <a:solidFill>
                  <a:srgbClr val="737373"/>
                </a:solidFill>
                <a:latin typeface="Trebuchet MS"/>
                <a:cs typeface="Trebuchet MS"/>
              </a:rPr>
              <a:t> </a:t>
            </a:r>
            <a:r>
              <a:rPr sz="1600" b="1" spc="95" dirty="0">
                <a:solidFill>
                  <a:srgbClr val="737373"/>
                </a:solidFill>
                <a:latin typeface="Trebuchet MS"/>
                <a:cs typeface="Trebuchet MS"/>
              </a:rPr>
              <a:t>Representatives</a:t>
            </a:r>
            <a:endParaRPr sz="1600">
              <a:latin typeface="Trebuchet MS"/>
              <a:cs typeface="Trebuchet MS"/>
            </a:endParaRPr>
          </a:p>
          <a:p>
            <a:pPr marL="12700" marR="5080" indent="588010">
              <a:lnSpc>
                <a:spcPct val="132900"/>
              </a:lnSpc>
            </a:pPr>
            <a:r>
              <a:rPr sz="1600" spc="-330" dirty="0">
                <a:solidFill>
                  <a:srgbClr val="737373"/>
                </a:solidFill>
                <a:latin typeface="Lucida Sans Unicode"/>
                <a:cs typeface="Lucida Sans Unicode"/>
              </a:rPr>
              <a:t>151</a:t>
            </a:r>
            <a:r>
              <a:rPr sz="1600" spc="-6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spc="65" dirty="0">
                <a:solidFill>
                  <a:srgbClr val="737373"/>
                </a:solidFill>
                <a:latin typeface="Lucida Sans Unicode"/>
                <a:cs typeface="Lucida Sans Unicode"/>
              </a:rPr>
              <a:t>Members</a:t>
            </a:r>
            <a:r>
              <a:rPr sz="1600" spc="-6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spc="-10" dirty="0">
                <a:solidFill>
                  <a:srgbClr val="737373"/>
                </a:solidFill>
                <a:latin typeface="Lucida Sans Unicode"/>
                <a:cs typeface="Lucida Sans Unicode"/>
              </a:rPr>
              <a:t>representing </a:t>
            </a:r>
            <a:r>
              <a:rPr sz="1600" dirty="0">
                <a:solidFill>
                  <a:srgbClr val="737373"/>
                </a:solidFill>
                <a:latin typeface="Lucida Sans Unicode"/>
                <a:cs typeface="Lucida Sans Unicode"/>
              </a:rPr>
              <a:t>approx.</a:t>
            </a:r>
            <a:r>
              <a:rPr sz="1600" spc="-6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spc="-60" dirty="0">
                <a:solidFill>
                  <a:srgbClr val="737373"/>
                </a:solidFill>
                <a:latin typeface="Lucida Sans Unicode"/>
                <a:cs typeface="Lucida Sans Unicode"/>
              </a:rPr>
              <a:t>23,000 </a:t>
            </a:r>
            <a:r>
              <a:rPr sz="1600" spc="60" dirty="0">
                <a:solidFill>
                  <a:srgbClr val="737373"/>
                </a:solidFill>
                <a:latin typeface="Lucida Sans Unicode"/>
                <a:cs typeface="Lucida Sans Unicode"/>
              </a:rPr>
              <a:t>people</a:t>
            </a:r>
            <a:r>
              <a:rPr sz="1600" spc="-6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737373"/>
                </a:solidFill>
                <a:latin typeface="Lucida Sans Unicode"/>
                <a:cs typeface="Lucida Sans Unicode"/>
              </a:rPr>
              <a:t>in</a:t>
            </a:r>
            <a:r>
              <a:rPr sz="1600" spc="-6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spc="130" dirty="0">
                <a:solidFill>
                  <a:srgbClr val="737373"/>
                </a:solidFill>
                <a:latin typeface="Lucida Sans Unicode"/>
                <a:cs typeface="Lucida Sans Unicode"/>
              </a:rPr>
              <a:t>each</a:t>
            </a:r>
            <a:r>
              <a:rPr sz="1600" spc="-6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spc="-10" dirty="0">
                <a:solidFill>
                  <a:srgbClr val="737373"/>
                </a:solidFill>
                <a:latin typeface="Lucida Sans Unicode"/>
                <a:cs typeface="Lucida Sans Unicode"/>
              </a:rPr>
              <a:t>district:</a:t>
            </a:r>
            <a:endParaRPr sz="1600">
              <a:latin typeface="Lucida Sans Unicode"/>
              <a:cs typeface="Lucida Sans Unicode"/>
            </a:endParaRPr>
          </a:p>
          <a:p>
            <a:pPr marL="978535">
              <a:lnSpc>
                <a:spcPct val="100000"/>
              </a:lnSpc>
              <a:spcBef>
                <a:spcPts val="630"/>
              </a:spcBef>
            </a:pPr>
            <a:r>
              <a:rPr sz="1600" spc="70" dirty="0">
                <a:solidFill>
                  <a:srgbClr val="737373"/>
                </a:solidFill>
                <a:latin typeface="Lucida Sans Unicode"/>
                <a:cs typeface="Lucida Sans Unicode"/>
              </a:rPr>
              <a:t>Serve</a:t>
            </a:r>
            <a:r>
              <a:rPr sz="1600" spc="-7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spc="-85" dirty="0">
                <a:solidFill>
                  <a:srgbClr val="737373"/>
                </a:solidFill>
                <a:latin typeface="Lucida Sans Unicode"/>
                <a:cs typeface="Lucida Sans Unicode"/>
              </a:rPr>
              <a:t>2</a:t>
            </a:r>
            <a:r>
              <a:rPr sz="1600" spc="-6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spc="85" dirty="0">
                <a:solidFill>
                  <a:srgbClr val="737373"/>
                </a:solidFill>
                <a:latin typeface="Lucida Sans Unicode"/>
                <a:cs typeface="Lucida Sans Unicode"/>
              </a:rPr>
              <a:t>year</a:t>
            </a:r>
            <a:r>
              <a:rPr sz="1600" spc="-6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spc="-10" dirty="0">
                <a:solidFill>
                  <a:srgbClr val="737373"/>
                </a:solidFill>
                <a:latin typeface="Lucida Sans Unicode"/>
                <a:cs typeface="Lucida Sans Unicode"/>
              </a:rPr>
              <a:t>terms.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632" y="4273720"/>
            <a:ext cx="8634095" cy="26289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4429760" algn="l"/>
              </a:tabLst>
            </a:pPr>
            <a:r>
              <a:rPr sz="1600" spc="-55" dirty="0">
                <a:solidFill>
                  <a:srgbClr val="737373"/>
                </a:solidFill>
                <a:latin typeface="Lucida Sans Unicode"/>
                <a:cs typeface="Lucida Sans Unicode"/>
              </a:rPr>
              <a:t>2023-</a:t>
            </a:r>
            <a:r>
              <a:rPr sz="1600" spc="-80" dirty="0">
                <a:solidFill>
                  <a:srgbClr val="737373"/>
                </a:solidFill>
                <a:latin typeface="Lucida Sans Unicode"/>
                <a:cs typeface="Lucida Sans Unicode"/>
              </a:rPr>
              <a:t>24:</a:t>
            </a:r>
            <a:r>
              <a:rPr sz="1600" spc="-7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737373"/>
                </a:solidFill>
                <a:latin typeface="Lucida Sans Unicode"/>
                <a:cs typeface="Lucida Sans Unicode"/>
              </a:rPr>
              <a:t>98</a:t>
            </a:r>
            <a:r>
              <a:rPr sz="1600" spc="-7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spc="65" dirty="0">
                <a:solidFill>
                  <a:srgbClr val="737373"/>
                </a:solidFill>
                <a:latin typeface="Lucida Sans Unicode"/>
                <a:cs typeface="Lucida Sans Unicode"/>
              </a:rPr>
              <a:t>Democrats</a:t>
            </a:r>
            <a:r>
              <a:rPr sz="1600" spc="-7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spc="85" dirty="0">
                <a:solidFill>
                  <a:srgbClr val="737373"/>
                </a:solidFill>
                <a:latin typeface="Lucida Sans Unicode"/>
                <a:cs typeface="Lucida Sans Unicode"/>
              </a:rPr>
              <a:t>&amp;</a:t>
            </a:r>
            <a:r>
              <a:rPr sz="1600" spc="-6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737373"/>
                </a:solidFill>
                <a:latin typeface="Lucida Sans Unicode"/>
                <a:cs typeface="Lucida Sans Unicode"/>
              </a:rPr>
              <a:t>53</a:t>
            </a:r>
            <a:r>
              <a:rPr sz="1600" spc="-7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spc="45" dirty="0">
                <a:solidFill>
                  <a:srgbClr val="737373"/>
                </a:solidFill>
                <a:latin typeface="Lucida Sans Unicode"/>
                <a:cs typeface="Lucida Sans Unicode"/>
              </a:rPr>
              <a:t>Republicans</a:t>
            </a:r>
            <a:r>
              <a:rPr sz="1600" dirty="0">
                <a:solidFill>
                  <a:srgbClr val="737373"/>
                </a:solidFill>
                <a:latin typeface="Lucida Sans Unicode"/>
                <a:cs typeface="Lucida Sans Unicode"/>
              </a:rPr>
              <a:t>	</a:t>
            </a:r>
            <a:r>
              <a:rPr sz="2400" spc="-82" baseline="3472" dirty="0">
                <a:solidFill>
                  <a:srgbClr val="737373"/>
                </a:solidFill>
                <a:latin typeface="Lucida Sans Unicode"/>
                <a:cs typeface="Lucida Sans Unicode"/>
              </a:rPr>
              <a:t>2023-</a:t>
            </a:r>
            <a:r>
              <a:rPr sz="2400" spc="-120" baseline="3472" dirty="0">
                <a:solidFill>
                  <a:srgbClr val="737373"/>
                </a:solidFill>
                <a:latin typeface="Lucida Sans Unicode"/>
                <a:cs typeface="Lucida Sans Unicode"/>
              </a:rPr>
              <a:t>24:</a:t>
            </a:r>
            <a:r>
              <a:rPr sz="2400" spc="-104" baseline="3472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400" spc="-30" baseline="3472" dirty="0">
                <a:solidFill>
                  <a:srgbClr val="737373"/>
                </a:solidFill>
                <a:latin typeface="Lucida Sans Unicode"/>
                <a:cs typeface="Lucida Sans Unicode"/>
              </a:rPr>
              <a:t>24</a:t>
            </a:r>
            <a:r>
              <a:rPr sz="2400" spc="-97" baseline="3472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400" spc="97" baseline="3472" dirty="0">
                <a:solidFill>
                  <a:srgbClr val="737373"/>
                </a:solidFill>
                <a:latin typeface="Lucida Sans Unicode"/>
                <a:cs typeface="Lucida Sans Unicode"/>
              </a:rPr>
              <a:t>Democrats</a:t>
            </a:r>
            <a:r>
              <a:rPr sz="2400" spc="-97" baseline="3472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400" spc="127" baseline="3472" dirty="0">
                <a:solidFill>
                  <a:srgbClr val="737373"/>
                </a:solidFill>
                <a:latin typeface="Lucida Sans Unicode"/>
                <a:cs typeface="Lucida Sans Unicode"/>
              </a:rPr>
              <a:t>&amp;</a:t>
            </a:r>
            <a:r>
              <a:rPr sz="2400" spc="-97" baseline="3472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400" spc="-375" baseline="3472" dirty="0">
                <a:solidFill>
                  <a:srgbClr val="737373"/>
                </a:solidFill>
                <a:latin typeface="Lucida Sans Unicode"/>
                <a:cs typeface="Lucida Sans Unicode"/>
              </a:rPr>
              <a:t>1</a:t>
            </a:r>
            <a:r>
              <a:rPr lang="en-US" sz="2400" spc="-375" baseline="3472" dirty="0">
                <a:solidFill>
                  <a:srgbClr val="737373"/>
                </a:solidFill>
                <a:latin typeface="Lucida Sans Unicode"/>
                <a:cs typeface="Lucida Sans Unicode"/>
              </a:rPr>
              <a:t>2</a:t>
            </a:r>
            <a:r>
              <a:rPr sz="2400" spc="-97" baseline="3472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2400" spc="67" baseline="3472" dirty="0">
                <a:solidFill>
                  <a:srgbClr val="737373"/>
                </a:solidFill>
                <a:latin typeface="Lucida Sans Unicode"/>
                <a:cs typeface="Lucida Sans Unicode"/>
              </a:rPr>
              <a:t>Republicans</a:t>
            </a:r>
            <a:endParaRPr sz="2400" baseline="3472" dirty="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10533" y="2890230"/>
            <a:ext cx="3723640" cy="132207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25"/>
              </a:spcBef>
            </a:pPr>
            <a:r>
              <a:rPr sz="1600" b="1" spc="114" dirty="0">
                <a:solidFill>
                  <a:srgbClr val="737373"/>
                </a:solidFill>
                <a:latin typeface="Trebuchet MS"/>
                <a:cs typeface="Trebuchet MS"/>
              </a:rPr>
              <a:t>Senate</a:t>
            </a:r>
            <a:endParaRPr sz="1600">
              <a:latin typeface="Trebuchet MS"/>
              <a:cs typeface="Trebuchet MS"/>
            </a:endParaRPr>
          </a:p>
          <a:p>
            <a:pPr marL="12700" marR="5080" indent="494030">
              <a:lnSpc>
                <a:spcPct val="132900"/>
              </a:lnSpc>
            </a:pPr>
            <a:r>
              <a:rPr sz="1600" dirty="0">
                <a:solidFill>
                  <a:srgbClr val="737373"/>
                </a:solidFill>
                <a:latin typeface="Lucida Sans Unicode"/>
                <a:cs typeface="Lucida Sans Unicode"/>
              </a:rPr>
              <a:t>36</a:t>
            </a:r>
            <a:r>
              <a:rPr sz="1600" spc="-8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spc="65" dirty="0">
                <a:solidFill>
                  <a:srgbClr val="737373"/>
                </a:solidFill>
                <a:latin typeface="Lucida Sans Unicode"/>
                <a:cs typeface="Lucida Sans Unicode"/>
              </a:rPr>
              <a:t>Members</a:t>
            </a:r>
            <a:r>
              <a:rPr sz="1600" spc="-8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spc="-10" dirty="0">
                <a:solidFill>
                  <a:srgbClr val="737373"/>
                </a:solidFill>
                <a:latin typeface="Lucida Sans Unicode"/>
                <a:cs typeface="Lucida Sans Unicode"/>
              </a:rPr>
              <a:t>representing </a:t>
            </a:r>
            <a:r>
              <a:rPr sz="1600" dirty="0">
                <a:solidFill>
                  <a:srgbClr val="737373"/>
                </a:solidFill>
                <a:latin typeface="Lucida Sans Unicode"/>
                <a:cs typeface="Lucida Sans Unicode"/>
              </a:rPr>
              <a:t>approx.</a:t>
            </a:r>
            <a:r>
              <a:rPr sz="1600" spc="-5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spc="-100" dirty="0">
                <a:solidFill>
                  <a:srgbClr val="737373"/>
                </a:solidFill>
                <a:latin typeface="Lucida Sans Unicode"/>
                <a:cs typeface="Lucida Sans Unicode"/>
              </a:rPr>
              <a:t>100,000</a:t>
            </a:r>
            <a:r>
              <a:rPr sz="1600" spc="-5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spc="60" dirty="0">
                <a:solidFill>
                  <a:srgbClr val="737373"/>
                </a:solidFill>
                <a:latin typeface="Lucida Sans Unicode"/>
                <a:cs typeface="Lucida Sans Unicode"/>
              </a:rPr>
              <a:t>people</a:t>
            </a:r>
            <a:r>
              <a:rPr sz="1600" spc="-5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spc="130" dirty="0">
                <a:solidFill>
                  <a:srgbClr val="737373"/>
                </a:solidFill>
                <a:latin typeface="Lucida Sans Unicode"/>
                <a:cs typeface="Lucida Sans Unicode"/>
              </a:rPr>
              <a:t>each</a:t>
            </a:r>
            <a:r>
              <a:rPr sz="1600" spc="-5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spc="-10" dirty="0">
                <a:solidFill>
                  <a:srgbClr val="737373"/>
                </a:solidFill>
                <a:latin typeface="Lucida Sans Unicode"/>
                <a:cs typeface="Lucida Sans Unicode"/>
              </a:rPr>
              <a:t>district</a:t>
            </a:r>
            <a:endParaRPr sz="1600">
              <a:latin typeface="Lucida Sans Unicode"/>
              <a:cs typeface="Lucida Sans Unicode"/>
            </a:endParaRPr>
          </a:p>
          <a:p>
            <a:pPr marL="880110">
              <a:lnSpc>
                <a:spcPct val="100000"/>
              </a:lnSpc>
              <a:spcBef>
                <a:spcPts val="630"/>
              </a:spcBef>
            </a:pPr>
            <a:r>
              <a:rPr sz="1600" spc="70" dirty="0">
                <a:solidFill>
                  <a:srgbClr val="737373"/>
                </a:solidFill>
                <a:latin typeface="Lucida Sans Unicode"/>
                <a:cs typeface="Lucida Sans Unicode"/>
              </a:rPr>
              <a:t>Serve</a:t>
            </a:r>
            <a:r>
              <a:rPr sz="1600" spc="-7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spc="-85" dirty="0">
                <a:solidFill>
                  <a:srgbClr val="737373"/>
                </a:solidFill>
                <a:latin typeface="Lucida Sans Unicode"/>
                <a:cs typeface="Lucida Sans Unicode"/>
              </a:rPr>
              <a:t>2</a:t>
            </a:r>
            <a:r>
              <a:rPr sz="1600" spc="-6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spc="85" dirty="0">
                <a:solidFill>
                  <a:srgbClr val="737373"/>
                </a:solidFill>
                <a:latin typeface="Lucida Sans Unicode"/>
                <a:cs typeface="Lucida Sans Unicode"/>
              </a:rPr>
              <a:t>year</a:t>
            </a:r>
            <a:r>
              <a:rPr sz="1600" spc="-6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spc="-10" dirty="0">
                <a:solidFill>
                  <a:srgbClr val="737373"/>
                </a:solidFill>
                <a:latin typeface="Lucida Sans Unicode"/>
                <a:cs typeface="Lucida Sans Unicode"/>
              </a:rPr>
              <a:t>terms.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28327" y="552601"/>
            <a:ext cx="3710304" cy="156464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 marR="5080" algn="ctr">
              <a:lnSpc>
                <a:spcPts val="3850"/>
              </a:lnSpc>
              <a:spcBef>
                <a:spcPts val="705"/>
              </a:spcBef>
            </a:pPr>
            <a:r>
              <a:rPr sz="3650" spc="635" dirty="0">
                <a:solidFill>
                  <a:srgbClr val="FFFFFF"/>
                </a:solidFill>
              </a:rPr>
              <a:t>CONNECTICUT </a:t>
            </a:r>
            <a:r>
              <a:rPr sz="3650" spc="475" dirty="0">
                <a:solidFill>
                  <a:srgbClr val="FFFFFF"/>
                </a:solidFill>
              </a:rPr>
              <a:t>STATE</a:t>
            </a:r>
            <a:endParaRPr sz="3650"/>
          </a:p>
          <a:p>
            <a:pPr algn="ctr">
              <a:lnSpc>
                <a:spcPts val="3800"/>
              </a:lnSpc>
            </a:pPr>
            <a:r>
              <a:rPr sz="3650" spc="400" dirty="0">
                <a:solidFill>
                  <a:srgbClr val="FFFFFF"/>
                </a:solidFill>
              </a:rPr>
              <a:t>LEGISLATURE</a:t>
            </a:r>
            <a:endParaRPr sz="365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59724" y="2381"/>
            <a:ext cx="217170" cy="4929505"/>
          </a:xfrm>
          <a:custGeom>
            <a:avLst/>
            <a:gdLst/>
            <a:ahLst/>
            <a:cxnLst/>
            <a:rect l="l" t="t" r="r" b="b"/>
            <a:pathLst>
              <a:path w="217169" h="4929505">
                <a:moveTo>
                  <a:pt x="216778" y="4929177"/>
                </a:moveTo>
                <a:lnTo>
                  <a:pt x="0" y="4929177"/>
                </a:lnTo>
                <a:lnTo>
                  <a:pt x="0" y="0"/>
                </a:lnTo>
                <a:lnTo>
                  <a:pt x="216778" y="0"/>
                </a:lnTo>
                <a:lnTo>
                  <a:pt x="216778" y="4929177"/>
                </a:lnTo>
                <a:close/>
              </a:path>
            </a:pathLst>
          </a:custGeom>
          <a:solidFill>
            <a:srgbClr val="3C548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5309559" y="0"/>
            <a:ext cx="3453765" cy="4933950"/>
            <a:chOff x="5309559" y="0"/>
            <a:chExt cx="3453765" cy="4933950"/>
          </a:xfrm>
        </p:grpSpPr>
        <p:sp>
          <p:nvSpPr>
            <p:cNvPr id="4" name="object 4"/>
            <p:cNvSpPr/>
            <p:nvPr/>
          </p:nvSpPr>
          <p:spPr>
            <a:xfrm>
              <a:off x="6720833" y="424798"/>
              <a:ext cx="2042160" cy="4084954"/>
            </a:xfrm>
            <a:custGeom>
              <a:avLst/>
              <a:gdLst/>
              <a:ahLst/>
              <a:cxnLst/>
              <a:rect l="l" t="t" r="r" b="b"/>
              <a:pathLst>
                <a:path w="2042159" h="4084954">
                  <a:moveTo>
                    <a:pt x="2042165" y="4084331"/>
                  </a:moveTo>
                  <a:lnTo>
                    <a:pt x="0" y="2042165"/>
                  </a:lnTo>
                  <a:lnTo>
                    <a:pt x="2042165" y="0"/>
                  </a:lnTo>
                  <a:lnTo>
                    <a:pt x="2042165" y="4084331"/>
                  </a:lnTo>
                  <a:close/>
                </a:path>
              </a:pathLst>
            </a:custGeom>
            <a:solidFill>
              <a:srgbClr val="999A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962409" y="666411"/>
              <a:ext cx="1800860" cy="3601720"/>
            </a:xfrm>
            <a:custGeom>
              <a:avLst/>
              <a:gdLst/>
              <a:ahLst/>
              <a:cxnLst/>
              <a:rect l="l" t="t" r="r" b="b"/>
              <a:pathLst>
                <a:path w="1800859" h="3601720">
                  <a:moveTo>
                    <a:pt x="1800591" y="3601181"/>
                  </a:moveTo>
                  <a:lnTo>
                    <a:pt x="0" y="1800591"/>
                  </a:lnTo>
                  <a:lnTo>
                    <a:pt x="1800591" y="0"/>
                  </a:lnTo>
                  <a:lnTo>
                    <a:pt x="1800591" y="123696"/>
                  </a:lnTo>
                  <a:lnTo>
                    <a:pt x="125012" y="1799274"/>
                  </a:lnTo>
                  <a:lnTo>
                    <a:pt x="1800591" y="3474853"/>
                  </a:lnTo>
                  <a:lnTo>
                    <a:pt x="1800591" y="360118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309552" y="12"/>
              <a:ext cx="3378835" cy="4933950"/>
            </a:xfrm>
            <a:custGeom>
              <a:avLst/>
              <a:gdLst/>
              <a:ahLst/>
              <a:cxnLst/>
              <a:rect l="l" t="t" r="r" b="b"/>
              <a:pathLst>
                <a:path w="3378834" h="4933950">
                  <a:moveTo>
                    <a:pt x="3378720" y="4933950"/>
                  </a:moveTo>
                  <a:lnTo>
                    <a:pt x="1819656" y="3374885"/>
                  </a:lnTo>
                  <a:lnTo>
                    <a:pt x="1689379" y="3244608"/>
                  </a:lnTo>
                  <a:lnTo>
                    <a:pt x="38" y="4933937"/>
                  </a:lnTo>
                  <a:lnTo>
                    <a:pt x="130327" y="4933937"/>
                  </a:lnTo>
                  <a:lnTo>
                    <a:pt x="1689379" y="3374885"/>
                  </a:lnTo>
                  <a:lnTo>
                    <a:pt x="3248431" y="4933937"/>
                  </a:lnTo>
                  <a:lnTo>
                    <a:pt x="3378720" y="4933950"/>
                  </a:lnTo>
                  <a:close/>
                </a:path>
                <a:path w="3378834" h="4933950">
                  <a:moveTo>
                    <a:pt x="3378758" y="0"/>
                  </a:moveTo>
                  <a:lnTo>
                    <a:pt x="3245701" y="0"/>
                  </a:lnTo>
                  <a:lnTo>
                    <a:pt x="1689379" y="1556321"/>
                  </a:lnTo>
                  <a:lnTo>
                    <a:pt x="133045" y="0"/>
                  </a:lnTo>
                  <a:lnTo>
                    <a:pt x="0" y="0"/>
                  </a:lnTo>
                  <a:lnTo>
                    <a:pt x="1689379" y="1689366"/>
                  </a:lnTo>
                  <a:lnTo>
                    <a:pt x="1822424" y="1556321"/>
                  </a:lnTo>
                  <a:lnTo>
                    <a:pt x="3378758" y="0"/>
                  </a:lnTo>
                  <a:close/>
                </a:path>
              </a:pathLst>
            </a:custGeom>
            <a:solidFill>
              <a:srgbClr val="3C54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21752" y="1323972"/>
            <a:ext cx="942340" cy="397510"/>
          </a:xfrm>
          <a:custGeom>
            <a:avLst/>
            <a:gdLst/>
            <a:ahLst/>
            <a:cxnLst/>
            <a:rect l="l" t="t" r="r" b="b"/>
            <a:pathLst>
              <a:path w="942340" h="397510">
                <a:moveTo>
                  <a:pt x="942268" y="198522"/>
                </a:moveTo>
                <a:lnTo>
                  <a:pt x="935575" y="249020"/>
                </a:lnTo>
                <a:lnTo>
                  <a:pt x="909595" y="307833"/>
                </a:lnTo>
                <a:lnTo>
                  <a:pt x="878815" y="344159"/>
                </a:lnTo>
                <a:lnTo>
                  <a:pt x="840056" y="372201"/>
                </a:lnTo>
                <a:lnTo>
                  <a:pt x="794806" y="390415"/>
                </a:lnTo>
                <a:lnTo>
                  <a:pt x="744557" y="397258"/>
                </a:lnTo>
                <a:lnTo>
                  <a:pt x="0" y="397258"/>
                </a:lnTo>
                <a:lnTo>
                  <a:pt x="0" y="0"/>
                </a:lnTo>
                <a:lnTo>
                  <a:pt x="745124" y="0"/>
                </a:lnTo>
                <a:lnTo>
                  <a:pt x="794892" y="6925"/>
                </a:lnTo>
                <a:lnTo>
                  <a:pt x="839883" y="25304"/>
                </a:lnTo>
                <a:lnTo>
                  <a:pt x="878589" y="53469"/>
                </a:lnTo>
                <a:lnTo>
                  <a:pt x="909504" y="89754"/>
                </a:lnTo>
                <a:lnTo>
                  <a:pt x="931334" y="132919"/>
                </a:lnTo>
                <a:lnTo>
                  <a:pt x="931334" y="133348"/>
                </a:lnTo>
                <a:lnTo>
                  <a:pt x="931549" y="133777"/>
                </a:lnTo>
                <a:lnTo>
                  <a:pt x="936118" y="149199"/>
                </a:lnTo>
                <a:lnTo>
                  <a:pt x="939481" y="165184"/>
                </a:lnTo>
                <a:lnTo>
                  <a:pt x="941558" y="181652"/>
                </a:lnTo>
                <a:lnTo>
                  <a:pt x="942268" y="198522"/>
                </a:lnTo>
                <a:close/>
              </a:path>
            </a:pathLst>
          </a:custGeom>
          <a:solidFill>
            <a:srgbClr val="3C54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71960" y="277458"/>
            <a:ext cx="4906645" cy="780415"/>
          </a:xfrm>
          <a:custGeom>
            <a:avLst/>
            <a:gdLst/>
            <a:ahLst/>
            <a:cxnLst/>
            <a:rect l="l" t="t" r="r" b="b"/>
            <a:pathLst>
              <a:path w="4906645" h="780415">
                <a:moveTo>
                  <a:pt x="4906549" y="380152"/>
                </a:moveTo>
                <a:lnTo>
                  <a:pt x="4906549" y="398555"/>
                </a:lnTo>
                <a:lnTo>
                  <a:pt x="4905367" y="423441"/>
                </a:lnTo>
                <a:lnTo>
                  <a:pt x="4893814" y="489088"/>
                </a:lnTo>
                <a:lnTo>
                  <a:pt x="4866211" y="563773"/>
                </a:lnTo>
                <a:lnTo>
                  <a:pt x="4842694" y="604600"/>
                </a:lnTo>
                <a:lnTo>
                  <a:pt x="4814386" y="642117"/>
                </a:lnTo>
                <a:lnTo>
                  <a:pt x="4781582" y="675945"/>
                </a:lnTo>
                <a:lnTo>
                  <a:pt x="4744579" y="705706"/>
                </a:lnTo>
                <a:lnTo>
                  <a:pt x="4703839" y="730916"/>
                </a:lnTo>
                <a:lnTo>
                  <a:pt x="4703670" y="731021"/>
                </a:lnTo>
                <a:lnTo>
                  <a:pt x="4659151" y="751510"/>
                </a:lnTo>
                <a:lnTo>
                  <a:pt x="4611318" y="766795"/>
                </a:lnTo>
                <a:lnTo>
                  <a:pt x="4560466" y="776496"/>
                </a:lnTo>
                <a:lnTo>
                  <a:pt x="4506890" y="780235"/>
                </a:lnTo>
                <a:lnTo>
                  <a:pt x="0" y="780235"/>
                </a:lnTo>
                <a:lnTo>
                  <a:pt x="0" y="0"/>
                </a:lnTo>
                <a:lnTo>
                  <a:pt x="4510355" y="0"/>
                </a:lnTo>
                <a:lnTo>
                  <a:pt x="4562765" y="3784"/>
                </a:lnTo>
                <a:lnTo>
                  <a:pt x="4612692" y="13602"/>
                </a:lnTo>
                <a:lnTo>
                  <a:pt x="4659821" y="29043"/>
                </a:lnTo>
                <a:lnTo>
                  <a:pt x="4703670" y="49619"/>
                </a:lnTo>
                <a:lnTo>
                  <a:pt x="4744433" y="75160"/>
                </a:lnTo>
                <a:lnTo>
                  <a:pt x="4781289" y="105017"/>
                </a:lnTo>
                <a:lnTo>
                  <a:pt x="4814093" y="138860"/>
                </a:lnTo>
                <a:lnTo>
                  <a:pt x="4842533" y="176281"/>
                </a:lnTo>
                <a:lnTo>
                  <a:pt x="4866211" y="216729"/>
                </a:lnTo>
                <a:lnTo>
                  <a:pt x="4885064" y="260218"/>
                </a:lnTo>
                <a:lnTo>
                  <a:pt x="4885485" y="261061"/>
                </a:lnTo>
                <a:lnTo>
                  <a:pt x="4885485" y="261903"/>
                </a:lnTo>
                <a:lnTo>
                  <a:pt x="4885906" y="262745"/>
                </a:lnTo>
                <a:lnTo>
                  <a:pt x="4894880" y="293035"/>
                </a:lnTo>
                <a:lnTo>
                  <a:pt x="4901486" y="324431"/>
                </a:lnTo>
                <a:lnTo>
                  <a:pt x="4905565" y="356774"/>
                </a:lnTo>
                <a:lnTo>
                  <a:pt x="4906549" y="380152"/>
                </a:lnTo>
                <a:close/>
              </a:path>
            </a:pathLst>
          </a:custGeom>
          <a:solidFill>
            <a:srgbClr val="3C54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32" y="2422131"/>
            <a:ext cx="942340" cy="397510"/>
          </a:xfrm>
          <a:custGeom>
            <a:avLst/>
            <a:gdLst/>
            <a:ahLst/>
            <a:cxnLst/>
            <a:rect l="l" t="t" r="r" b="b"/>
            <a:pathLst>
              <a:path w="942340" h="397510">
                <a:moveTo>
                  <a:pt x="942268" y="198522"/>
                </a:moveTo>
                <a:lnTo>
                  <a:pt x="935575" y="249020"/>
                </a:lnTo>
                <a:lnTo>
                  <a:pt x="909595" y="307833"/>
                </a:lnTo>
                <a:lnTo>
                  <a:pt x="878815" y="344159"/>
                </a:lnTo>
                <a:lnTo>
                  <a:pt x="840056" y="372201"/>
                </a:lnTo>
                <a:lnTo>
                  <a:pt x="794806" y="390415"/>
                </a:lnTo>
                <a:lnTo>
                  <a:pt x="744557" y="397258"/>
                </a:lnTo>
                <a:lnTo>
                  <a:pt x="0" y="397258"/>
                </a:lnTo>
                <a:lnTo>
                  <a:pt x="0" y="0"/>
                </a:lnTo>
                <a:lnTo>
                  <a:pt x="745124" y="0"/>
                </a:lnTo>
                <a:lnTo>
                  <a:pt x="794892" y="6925"/>
                </a:lnTo>
                <a:lnTo>
                  <a:pt x="839883" y="25304"/>
                </a:lnTo>
                <a:lnTo>
                  <a:pt x="878589" y="53469"/>
                </a:lnTo>
                <a:lnTo>
                  <a:pt x="909504" y="89754"/>
                </a:lnTo>
                <a:lnTo>
                  <a:pt x="931334" y="132919"/>
                </a:lnTo>
                <a:lnTo>
                  <a:pt x="931334" y="133348"/>
                </a:lnTo>
                <a:lnTo>
                  <a:pt x="931549" y="133777"/>
                </a:lnTo>
                <a:lnTo>
                  <a:pt x="936118" y="149199"/>
                </a:lnTo>
                <a:lnTo>
                  <a:pt x="939481" y="165185"/>
                </a:lnTo>
                <a:lnTo>
                  <a:pt x="941558" y="181652"/>
                </a:lnTo>
                <a:lnTo>
                  <a:pt x="942268" y="198522"/>
                </a:lnTo>
                <a:close/>
              </a:path>
            </a:pathLst>
          </a:custGeom>
          <a:solidFill>
            <a:srgbClr val="3C54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32" y="3567297"/>
            <a:ext cx="942340" cy="397510"/>
          </a:xfrm>
          <a:custGeom>
            <a:avLst/>
            <a:gdLst/>
            <a:ahLst/>
            <a:cxnLst/>
            <a:rect l="l" t="t" r="r" b="b"/>
            <a:pathLst>
              <a:path w="942340" h="397510">
                <a:moveTo>
                  <a:pt x="942268" y="198521"/>
                </a:moveTo>
                <a:lnTo>
                  <a:pt x="935575" y="249020"/>
                </a:lnTo>
                <a:lnTo>
                  <a:pt x="909595" y="307833"/>
                </a:lnTo>
                <a:lnTo>
                  <a:pt x="878815" y="344159"/>
                </a:lnTo>
                <a:lnTo>
                  <a:pt x="840056" y="372200"/>
                </a:lnTo>
                <a:lnTo>
                  <a:pt x="794806" y="390415"/>
                </a:lnTo>
                <a:lnTo>
                  <a:pt x="744557" y="397258"/>
                </a:lnTo>
                <a:lnTo>
                  <a:pt x="0" y="397258"/>
                </a:lnTo>
                <a:lnTo>
                  <a:pt x="0" y="0"/>
                </a:lnTo>
                <a:lnTo>
                  <a:pt x="745124" y="0"/>
                </a:lnTo>
                <a:lnTo>
                  <a:pt x="794892" y="6925"/>
                </a:lnTo>
                <a:lnTo>
                  <a:pt x="839883" y="25304"/>
                </a:lnTo>
                <a:lnTo>
                  <a:pt x="878589" y="53469"/>
                </a:lnTo>
                <a:lnTo>
                  <a:pt x="909504" y="89754"/>
                </a:lnTo>
                <a:lnTo>
                  <a:pt x="931334" y="132919"/>
                </a:lnTo>
                <a:lnTo>
                  <a:pt x="931334" y="133348"/>
                </a:lnTo>
                <a:lnTo>
                  <a:pt x="931549" y="133777"/>
                </a:lnTo>
                <a:lnTo>
                  <a:pt x="936118" y="149199"/>
                </a:lnTo>
                <a:lnTo>
                  <a:pt x="939481" y="165184"/>
                </a:lnTo>
                <a:lnTo>
                  <a:pt x="941558" y="181652"/>
                </a:lnTo>
                <a:lnTo>
                  <a:pt x="942268" y="198521"/>
                </a:lnTo>
                <a:close/>
              </a:path>
            </a:pathLst>
          </a:custGeom>
          <a:solidFill>
            <a:srgbClr val="3C54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003355" y="1267145"/>
            <a:ext cx="4220845" cy="3408625"/>
          </a:xfrm>
          <a:prstGeom prst="rect">
            <a:avLst/>
          </a:prstGeom>
        </p:spPr>
        <p:txBody>
          <a:bodyPr vert="horz" wrap="square" lIns="0" tIns="141605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229" dirty="0">
                <a:solidFill>
                  <a:srgbClr val="3C5487"/>
                </a:solidFill>
                <a:latin typeface="Trebuchet MS"/>
                <a:cs typeface="Trebuchet MS"/>
              </a:rPr>
              <a:t>NOVEMBER</a:t>
            </a:r>
            <a:r>
              <a:rPr lang="en-US" sz="1400" b="1" spc="120" dirty="0">
                <a:solidFill>
                  <a:srgbClr val="3C5487"/>
                </a:solidFill>
                <a:latin typeface="Trebuchet MS"/>
                <a:cs typeface="Trebuchet MS"/>
              </a:rPr>
              <a:t> </a:t>
            </a:r>
            <a:r>
              <a:rPr lang="en-US" sz="1400" b="1" spc="105" dirty="0">
                <a:solidFill>
                  <a:srgbClr val="3C5487"/>
                </a:solidFill>
                <a:latin typeface="Trebuchet MS"/>
                <a:cs typeface="Trebuchet MS"/>
              </a:rPr>
              <a:t>5</a:t>
            </a:r>
            <a:r>
              <a:rPr lang="en-US" sz="1400" b="1" spc="-280" dirty="0">
                <a:solidFill>
                  <a:srgbClr val="3C5487"/>
                </a:solidFill>
                <a:latin typeface="Trebuchet MS"/>
                <a:cs typeface="Trebuchet MS"/>
              </a:rPr>
              <a:t> </a:t>
            </a:r>
            <a:r>
              <a:rPr lang="en-US" sz="1400" b="1" dirty="0">
                <a:solidFill>
                  <a:srgbClr val="3C5487"/>
                </a:solidFill>
                <a:latin typeface="Trebuchet MS"/>
                <a:cs typeface="Trebuchet MS"/>
              </a:rPr>
              <a:t>,</a:t>
            </a:r>
            <a:r>
              <a:rPr lang="en-US" sz="1400" b="1" spc="130" dirty="0">
                <a:solidFill>
                  <a:srgbClr val="3C5487"/>
                </a:solidFill>
                <a:latin typeface="Trebuchet MS"/>
                <a:cs typeface="Trebuchet MS"/>
              </a:rPr>
              <a:t> </a:t>
            </a:r>
            <a:r>
              <a:rPr lang="en-US" sz="1400" b="1" spc="140" dirty="0">
                <a:solidFill>
                  <a:srgbClr val="3C5487"/>
                </a:solidFill>
                <a:latin typeface="Trebuchet MS"/>
                <a:cs typeface="Trebuchet MS"/>
              </a:rPr>
              <a:t>2024</a:t>
            </a:r>
            <a:endParaRPr lang="en-US" sz="1400" dirty="0">
              <a:latin typeface="Trebuchet MS"/>
              <a:cs typeface="Trebuchet MS"/>
            </a:endParaRPr>
          </a:p>
          <a:p>
            <a:pPr marL="12700" marR="5080">
              <a:lnSpc>
                <a:spcPct val="107000"/>
              </a:lnSpc>
              <a:spcBef>
                <a:spcPts val="630"/>
              </a:spcBef>
            </a:pPr>
            <a:r>
              <a:rPr lang="en-US" sz="1400" spc="165" dirty="0">
                <a:solidFill>
                  <a:srgbClr val="737373"/>
                </a:solidFill>
                <a:latin typeface="Lucida Sans Unicode"/>
                <a:cs typeface="Lucida Sans Unicode"/>
              </a:rPr>
              <a:t>All </a:t>
            </a:r>
            <a:r>
              <a:rPr lang="en-US" sz="1400" spc="-10" dirty="0">
                <a:solidFill>
                  <a:srgbClr val="737373"/>
                </a:solidFill>
                <a:latin typeface="Lucida Sans Unicode"/>
                <a:cs typeface="Lucida Sans Unicode"/>
              </a:rPr>
              <a:t>151</a:t>
            </a:r>
            <a:r>
              <a:rPr lang="en-US" sz="140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lang="en-US" sz="1400" spc="185" dirty="0">
                <a:solidFill>
                  <a:srgbClr val="737373"/>
                </a:solidFill>
                <a:latin typeface="Lucida Sans Unicode"/>
                <a:cs typeface="Lucida Sans Unicode"/>
              </a:rPr>
              <a:t>seats</a:t>
            </a:r>
            <a:r>
              <a:rPr lang="en-US" sz="140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lang="en-US" sz="1400" spc="65" dirty="0">
                <a:solidFill>
                  <a:srgbClr val="737373"/>
                </a:solidFill>
                <a:latin typeface="Lucida Sans Unicode"/>
                <a:cs typeface="Lucida Sans Unicode"/>
              </a:rPr>
              <a:t>in</a:t>
            </a:r>
            <a:r>
              <a:rPr lang="en-US" sz="140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lang="en-US" sz="1400" spc="140" dirty="0">
                <a:solidFill>
                  <a:srgbClr val="737373"/>
                </a:solidFill>
                <a:latin typeface="Lucida Sans Unicode"/>
                <a:cs typeface="Lucida Sans Unicode"/>
              </a:rPr>
              <a:t>the</a:t>
            </a:r>
            <a:r>
              <a:rPr lang="en-US" sz="140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lang="en-US" sz="1400" spc="155" dirty="0">
                <a:solidFill>
                  <a:srgbClr val="737373"/>
                </a:solidFill>
                <a:latin typeface="Lucida Sans Unicode"/>
                <a:cs typeface="Lucida Sans Unicode"/>
              </a:rPr>
              <a:t>House</a:t>
            </a:r>
            <a:r>
              <a:rPr lang="en-US" sz="140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lang="en-US" sz="1400" spc="50" dirty="0">
                <a:solidFill>
                  <a:srgbClr val="737373"/>
                </a:solidFill>
                <a:latin typeface="Lucida Sans Unicode"/>
                <a:cs typeface="Lucida Sans Unicode"/>
              </a:rPr>
              <a:t>of </a:t>
            </a:r>
            <a:r>
              <a:rPr lang="en-US" sz="1400" spc="130" dirty="0">
                <a:solidFill>
                  <a:srgbClr val="737373"/>
                </a:solidFill>
                <a:latin typeface="Lucida Sans Unicode"/>
                <a:cs typeface="Lucida Sans Unicode"/>
              </a:rPr>
              <a:t>Reps.</a:t>
            </a:r>
            <a:r>
              <a:rPr lang="en-US" sz="1400" spc="229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lang="en-US" sz="140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a</a:t>
            </a:r>
            <a:r>
              <a:rPr lang="en-US" sz="1400" spc="200">
                <a:solidFill>
                  <a:srgbClr val="737373"/>
                </a:solidFill>
                <a:latin typeface="Lucida Sans Unicode"/>
                <a:cs typeface="Lucida Sans Unicode"/>
              </a:rPr>
              <a:t>nd </a:t>
            </a:r>
            <a:r>
              <a:rPr lang="en-US" sz="140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36</a:t>
            </a:r>
            <a:r>
              <a:rPr lang="en-US" sz="1400" spc="229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lang="en-US" sz="1400" spc="175" dirty="0">
                <a:solidFill>
                  <a:srgbClr val="737373"/>
                </a:solidFill>
                <a:latin typeface="Lucida Sans Unicode"/>
                <a:cs typeface="Lucida Sans Unicode"/>
              </a:rPr>
              <a:t>state</a:t>
            </a:r>
            <a:r>
              <a:rPr lang="en-US" sz="1400" spc="229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lang="en-US" sz="1400" spc="204" dirty="0">
                <a:solidFill>
                  <a:srgbClr val="737373"/>
                </a:solidFill>
                <a:latin typeface="Lucida Sans Unicode"/>
                <a:cs typeface="Lucida Sans Unicode"/>
              </a:rPr>
              <a:t>Senate</a:t>
            </a:r>
            <a:r>
              <a:rPr lang="en-US" sz="1400" spc="229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lang="en-US" sz="1400" spc="90" dirty="0">
                <a:solidFill>
                  <a:srgbClr val="737373"/>
                </a:solidFill>
                <a:latin typeface="Lucida Sans Unicode"/>
                <a:cs typeface="Lucida Sans Unicode"/>
              </a:rPr>
              <a:t>will</a:t>
            </a:r>
            <a:r>
              <a:rPr lang="en-US" sz="1400" spc="23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lang="en-US" sz="1400" spc="175" dirty="0">
                <a:solidFill>
                  <a:srgbClr val="737373"/>
                </a:solidFill>
                <a:latin typeface="Lucida Sans Unicode"/>
                <a:cs typeface="Lucida Sans Unicode"/>
              </a:rPr>
              <a:t>be</a:t>
            </a:r>
            <a:r>
              <a:rPr lang="en-US" sz="1400" spc="229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lang="en-US" sz="1400" spc="140" dirty="0">
                <a:solidFill>
                  <a:srgbClr val="737373"/>
                </a:solidFill>
                <a:latin typeface="Lucida Sans Unicode"/>
                <a:cs typeface="Lucida Sans Unicode"/>
              </a:rPr>
              <a:t>up</a:t>
            </a:r>
            <a:r>
              <a:rPr lang="en-US" sz="1400" spc="229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lang="en-US" sz="1400" spc="55" dirty="0">
                <a:solidFill>
                  <a:srgbClr val="737373"/>
                </a:solidFill>
                <a:latin typeface="Lucida Sans Unicode"/>
                <a:cs typeface="Lucida Sans Unicode"/>
              </a:rPr>
              <a:t>for</a:t>
            </a:r>
            <a:endParaRPr lang="en-US" sz="14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US" sz="140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(</a:t>
            </a:r>
            <a:r>
              <a:rPr lang="en-US" sz="1400" spc="-3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lang="en-US" sz="1400" spc="185" dirty="0">
                <a:solidFill>
                  <a:srgbClr val="737373"/>
                </a:solidFill>
                <a:latin typeface="Lucida Sans Unicode"/>
                <a:cs typeface="Lucida Sans Unicode"/>
              </a:rPr>
              <a:t>re)</a:t>
            </a:r>
            <a:r>
              <a:rPr lang="en-US" sz="1400" spc="-29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lang="en-US" sz="1400" spc="140" dirty="0">
                <a:solidFill>
                  <a:srgbClr val="737373"/>
                </a:solidFill>
                <a:latin typeface="Lucida Sans Unicode"/>
                <a:cs typeface="Lucida Sans Unicode"/>
              </a:rPr>
              <a:t>election.</a:t>
            </a:r>
            <a:endParaRPr lang="en-US" sz="14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115"/>
              </a:spcBef>
            </a:pPr>
            <a:r>
              <a:rPr lang="en-US" sz="1400" b="1" spc="190" dirty="0">
                <a:solidFill>
                  <a:srgbClr val="3C5487"/>
                </a:solidFill>
                <a:latin typeface="Trebuchet MS"/>
                <a:cs typeface="Trebuchet MS"/>
              </a:rPr>
              <a:t>January 9</a:t>
            </a:r>
            <a:r>
              <a:rPr sz="1400" b="1" spc="-280" dirty="0">
                <a:solidFill>
                  <a:srgbClr val="3C5487"/>
                </a:solidFill>
                <a:latin typeface="Trebuchet MS"/>
                <a:cs typeface="Trebuchet MS"/>
              </a:rPr>
              <a:t> </a:t>
            </a:r>
            <a:r>
              <a:rPr sz="1400" b="1" dirty="0">
                <a:solidFill>
                  <a:srgbClr val="3C5487"/>
                </a:solidFill>
                <a:latin typeface="Trebuchet MS"/>
                <a:cs typeface="Trebuchet MS"/>
              </a:rPr>
              <a:t>,</a:t>
            </a:r>
            <a:r>
              <a:rPr sz="1400" b="1" spc="130" dirty="0">
                <a:solidFill>
                  <a:srgbClr val="3C5487"/>
                </a:solidFill>
                <a:latin typeface="Trebuchet MS"/>
                <a:cs typeface="Trebuchet MS"/>
              </a:rPr>
              <a:t> </a:t>
            </a:r>
            <a:r>
              <a:rPr sz="1400" b="1" spc="140" dirty="0">
                <a:solidFill>
                  <a:srgbClr val="3C5487"/>
                </a:solidFill>
                <a:latin typeface="Trebuchet MS"/>
                <a:cs typeface="Trebuchet MS"/>
              </a:rPr>
              <a:t>202</a:t>
            </a:r>
            <a:r>
              <a:rPr lang="en-US" sz="1400" b="1" spc="140" dirty="0">
                <a:solidFill>
                  <a:srgbClr val="3C5487"/>
                </a:solidFill>
                <a:latin typeface="Trebuchet MS"/>
                <a:cs typeface="Trebuchet MS"/>
              </a:rPr>
              <a:t>5</a:t>
            </a:r>
            <a:endParaRPr sz="1400" dirty="0">
              <a:latin typeface="Trebuchet MS"/>
              <a:cs typeface="Trebuchet MS"/>
            </a:endParaRPr>
          </a:p>
          <a:p>
            <a:pPr marL="12700" marR="340360">
              <a:lnSpc>
                <a:spcPct val="107000"/>
              </a:lnSpc>
              <a:spcBef>
                <a:spcPts val="900"/>
              </a:spcBef>
            </a:pPr>
            <a:r>
              <a:rPr sz="1400" spc="170" dirty="0">
                <a:solidFill>
                  <a:srgbClr val="737373"/>
                </a:solidFill>
                <a:latin typeface="Lucida Sans Unicode"/>
                <a:cs typeface="Lucida Sans Unicode"/>
              </a:rPr>
              <a:t>Opening</a:t>
            </a:r>
            <a:r>
              <a:rPr sz="1400" spc="229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00" spc="210" dirty="0">
                <a:solidFill>
                  <a:srgbClr val="737373"/>
                </a:solidFill>
                <a:latin typeface="Lucida Sans Unicode"/>
                <a:cs typeface="Lucida Sans Unicode"/>
              </a:rPr>
              <a:t>day</a:t>
            </a:r>
            <a:r>
              <a:rPr sz="1400" spc="23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00" spc="75" dirty="0">
                <a:solidFill>
                  <a:srgbClr val="737373"/>
                </a:solidFill>
                <a:latin typeface="Lucida Sans Unicode"/>
                <a:cs typeface="Lucida Sans Unicode"/>
              </a:rPr>
              <a:t>of</a:t>
            </a:r>
            <a:r>
              <a:rPr sz="1400" spc="229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00" spc="140" dirty="0">
                <a:solidFill>
                  <a:srgbClr val="737373"/>
                </a:solidFill>
                <a:latin typeface="Lucida Sans Unicode"/>
                <a:cs typeface="Lucida Sans Unicode"/>
              </a:rPr>
              <a:t>the</a:t>
            </a:r>
            <a:r>
              <a:rPr sz="1400" spc="23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00" spc="75" dirty="0">
                <a:solidFill>
                  <a:srgbClr val="737373"/>
                </a:solidFill>
                <a:latin typeface="Lucida Sans Unicode"/>
                <a:cs typeface="Lucida Sans Unicode"/>
              </a:rPr>
              <a:t>202</a:t>
            </a:r>
            <a:r>
              <a:rPr lang="en-US" sz="1400" spc="75" dirty="0">
                <a:solidFill>
                  <a:srgbClr val="737373"/>
                </a:solidFill>
                <a:latin typeface="Lucida Sans Unicode"/>
                <a:cs typeface="Lucida Sans Unicode"/>
              </a:rPr>
              <a:t>5</a:t>
            </a:r>
            <a:r>
              <a:rPr sz="1400" spc="23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00" spc="145" dirty="0">
                <a:solidFill>
                  <a:srgbClr val="737373"/>
                </a:solidFill>
                <a:latin typeface="Lucida Sans Unicode"/>
                <a:cs typeface="Lucida Sans Unicode"/>
              </a:rPr>
              <a:t>Legislative </a:t>
            </a:r>
            <a:r>
              <a:rPr sz="1400" spc="135" dirty="0">
                <a:solidFill>
                  <a:srgbClr val="737373"/>
                </a:solidFill>
                <a:latin typeface="Lucida Sans Unicode"/>
                <a:cs typeface="Lucida Sans Unicode"/>
              </a:rPr>
              <a:t>Session.</a:t>
            </a:r>
            <a:endParaRPr sz="1400" dirty="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320"/>
              </a:spcBef>
            </a:pPr>
            <a:endParaRPr sz="14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</a:pPr>
            <a:r>
              <a:rPr lang="en-US" sz="1400" b="1" spc="270" dirty="0">
                <a:solidFill>
                  <a:srgbClr val="3C5487"/>
                </a:solidFill>
                <a:latin typeface="Trebuchet MS"/>
                <a:cs typeface="Trebuchet MS"/>
              </a:rPr>
              <a:t>June 4</a:t>
            </a:r>
            <a:r>
              <a:rPr sz="1400" b="1" spc="-280" dirty="0">
                <a:solidFill>
                  <a:srgbClr val="3C5487"/>
                </a:solidFill>
                <a:latin typeface="Trebuchet MS"/>
                <a:cs typeface="Trebuchet MS"/>
              </a:rPr>
              <a:t> </a:t>
            </a:r>
            <a:r>
              <a:rPr sz="1400" b="1" dirty="0">
                <a:solidFill>
                  <a:srgbClr val="3C5487"/>
                </a:solidFill>
                <a:latin typeface="Trebuchet MS"/>
                <a:cs typeface="Trebuchet MS"/>
              </a:rPr>
              <a:t>,</a:t>
            </a:r>
            <a:r>
              <a:rPr sz="1400" b="1" spc="135" dirty="0">
                <a:solidFill>
                  <a:srgbClr val="3C5487"/>
                </a:solidFill>
                <a:latin typeface="Trebuchet MS"/>
                <a:cs typeface="Trebuchet MS"/>
              </a:rPr>
              <a:t> </a:t>
            </a:r>
            <a:r>
              <a:rPr sz="1400" b="1" spc="140" dirty="0">
                <a:solidFill>
                  <a:srgbClr val="3C5487"/>
                </a:solidFill>
                <a:latin typeface="Trebuchet MS"/>
                <a:cs typeface="Trebuchet MS"/>
              </a:rPr>
              <a:t>202</a:t>
            </a:r>
            <a:r>
              <a:rPr lang="en-US" sz="1400" b="1" spc="140" dirty="0">
                <a:solidFill>
                  <a:srgbClr val="3C5487"/>
                </a:solidFill>
                <a:latin typeface="Trebuchet MS"/>
                <a:cs typeface="Trebuchet MS"/>
              </a:rPr>
              <a:t>5</a:t>
            </a:r>
            <a:endParaRPr sz="1400" dirty="0">
              <a:latin typeface="Trebuchet MS"/>
              <a:cs typeface="Trebuchet MS"/>
            </a:endParaRPr>
          </a:p>
          <a:p>
            <a:pPr marL="12700" marR="438784">
              <a:lnSpc>
                <a:spcPct val="107000"/>
              </a:lnSpc>
              <a:spcBef>
                <a:spcPts val="630"/>
              </a:spcBef>
            </a:pPr>
            <a:r>
              <a:rPr sz="1400" spc="155" dirty="0">
                <a:solidFill>
                  <a:srgbClr val="737373"/>
                </a:solidFill>
                <a:latin typeface="Lucida Sans Unicode"/>
                <a:cs typeface="Lucida Sans Unicode"/>
              </a:rPr>
              <a:t>Closing</a:t>
            </a:r>
            <a:r>
              <a:rPr sz="1400" spc="229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00" spc="210" dirty="0">
                <a:solidFill>
                  <a:srgbClr val="737373"/>
                </a:solidFill>
                <a:latin typeface="Lucida Sans Unicode"/>
                <a:cs typeface="Lucida Sans Unicode"/>
              </a:rPr>
              <a:t>day</a:t>
            </a:r>
            <a:r>
              <a:rPr sz="1400" spc="23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00" spc="75" dirty="0">
                <a:solidFill>
                  <a:srgbClr val="737373"/>
                </a:solidFill>
                <a:latin typeface="Lucida Sans Unicode"/>
                <a:cs typeface="Lucida Sans Unicode"/>
              </a:rPr>
              <a:t>of</a:t>
            </a:r>
            <a:r>
              <a:rPr sz="1400" spc="229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00" spc="140" dirty="0">
                <a:solidFill>
                  <a:srgbClr val="737373"/>
                </a:solidFill>
                <a:latin typeface="Lucida Sans Unicode"/>
                <a:cs typeface="Lucida Sans Unicode"/>
              </a:rPr>
              <a:t>the</a:t>
            </a:r>
            <a:r>
              <a:rPr sz="1400" spc="23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00" spc="75" dirty="0">
                <a:solidFill>
                  <a:srgbClr val="737373"/>
                </a:solidFill>
                <a:latin typeface="Lucida Sans Unicode"/>
                <a:cs typeface="Lucida Sans Unicode"/>
              </a:rPr>
              <a:t>202</a:t>
            </a:r>
            <a:r>
              <a:rPr lang="en-US" sz="1400" spc="75" dirty="0">
                <a:solidFill>
                  <a:srgbClr val="737373"/>
                </a:solidFill>
                <a:latin typeface="Lucida Sans Unicode"/>
                <a:cs typeface="Lucida Sans Unicode"/>
              </a:rPr>
              <a:t>5</a:t>
            </a:r>
            <a:r>
              <a:rPr sz="1400" spc="23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400" spc="145" dirty="0">
                <a:solidFill>
                  <a:srgbClr val="737373"/>
                </a:solidFill>
                <a:latin typeface="Lucida Sans Unicode"/>
                <a:cs typeface="Lucida Sans Unicode"/>
              </a:rPr>
              <a:t>Legislative </a:t>
            </a:r>
            <a:r>
              <a:rPr sz="1400" spc="135" dirty="0">
                <a:solidFill>
                  <a:srgbClr val="737373"/>
                </a:solidFill>
                <a:latin typeface="Lucida Sans Unicode"/>
                <a:cs typeface="Lucida Sans Unicode"/>
              </a:rPr>
              <a:t>Session.</a:t>
            </a:r>
            <a:endParaRPr sz="1400" dirty="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960"/>
              </a:spcBef>
            </a:pPr>
            <a:endParaRPr sz="1400" dirty="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599083" y="434428"/>
            <a:ext cx="3057525" cy="4419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098550" algn="l"/>
              </a:tabLst>
            </a:pPr>
            <a:r>
              <a:rPr sz="2700" spc="535" dirty="0">
                <a:solidFill>
                  <a:srgbClr val="FFFFFF"/>
                </a:solidFill>
              </a:rPr>
              <a:t>Key</a:t>
            </a:r>
            <a:r>
              <a:rPr sz="2700" spc="185" dirty="0">
                <a:solidFill>
                  <a:srgbClr val="FFFFFF"/>
                </a:solidFill>
              </a:rPr>
              <a:t> </a:t>
            </a:r>
            <a:r>
              <a:rPr sz="2700" spc="520" dirty="0">
                <a:solidFill>
                  <a:srgbClr val="FFFFFF"/>
                </a:solidFill>
              </a:rPr>
              <a:t>Dates</a:t>
            </a:r>
            <a:endParaRPr sz="27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" y="0"/>
            <a:ext cx="2225040" cy="2227580"/>
            <a:chOff x="-33" y="0"/>
            <a:chExt cx="2225040" cy="222758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2225040" cy="2227580"/>
            </a:xfrm>
            <a:custGeom>
              <a:avLst/>
              <a:gdLst/>
              <a:ahLst/>
              <a:cxnLst/>
              <a:rect l="l" t="t" r="r" b="b"/>
              <a:pathLst>
                <a:path w="2225040" h="2227580">
                  <a:moveTo>
                    <a:pt x="2224737" y="2370"/>
                  </a:moveTo>
                  <a:lnTo>
                    <a:pt x="2" y="2227101"/>
                  </a:lnTo>
                  <a:lnTo>
                    <a:pt x="0" y="0"/>
                  </a:lnTo>
                  <a:lnTo>
                    <a:pt x="2222366" y="0"/>
                  </a:lnTo>
                  <a:lnTo>
                    <a:pt x="2224737" y="2370"/>
                  </a:lnTo>
                  <a:close/>
                </a:path>
              </a:pathLst>
            </a:custGeom>
            <a:solidFill>
              <a:srgbClr val="999A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-33" y="0"/>
              <a:ext cx="1983105" cy="1985645"/>
            </a:xfrm>
            <a:custGeom>
              <a:avLst/>
              <a:gdLst/>
              <a:ahLst/>
              <a:cxnLst/>
              <a:rect l="l" t="t" r="r" b="b"/>
              <a:pathLst>
                <a:path w="1983105" h="1985645">
                  <a:moveTo>
                    <a:pt x="34" y="1859166"/>
                  </a:moveTo>
                  <a:lnTo>
                    <a:pt x="1858038" y="1093"/>
                  </a:lnTo>
                  <a:lnTo>
                    <a:pt x="1856944" y="0"/>
                  </a:lnTo>
                  <a:lnTo>
                    <a:pt x="1980640" y="0"/>
                  </a:lnTo>
                  <a:lnTo>
                    <a:pt x="1983050" y="2409"/>
                  </a:lnTo>
                  <a:lnTo>
                    <a:pt x="126293" y="1859166"/>
                  </a:lnTo>
                  <a:lnTo>
                    <a:pt x="34" y="1859166"/>
                  </a:lnTo>
                  <a:close/>
                </a:path>
                <a:path w="1983105" h="1985645">
                  <a:moveTo>
                    <a:pt x="0" y="1985528"/>
                  </a:moveTo>
                  <a:lnTo>
                    <a:pt x="34" y="1859166"/>
                  </a:lnTo>
                  <a:lnTo>
                    <a:pt x="126293" y="1859166"/>
                  </a:lnTo>
                  <a:lnTo>
                    <a:pt x="0" y="198552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-34" y="2706827"/>
            <a:ext cx="2225040" cy="2227580"/>
            <a:chOff x="-34" y="2706827"/>
            <a:chExt cx="2225040" cy="2227580"/>
          </a:xfrm>
        </p:grpSpPr>
        <p:sp>
          <p:nvSpPr>
            <p:cNvPr id="6" name="object 6"/>
            <p:cNvSpPr/>
            <p:nvPr/>
          </p:nvSpPr>
          <p:spPr>
            <a:xfrm>
              <a:off x="0" y="2706827"/>
              <a:ext cx="2225040" cy="2227580"/>
            </a:xfrm>
            <a:custGeom>
              <a:avLst/>
              <a:gdLst/>
              <a:ahLst/>
              <a:cxnLst/>
              <a:rect l="l" t="t" r="r" b="b"/>
              <a:pathLst>
                <a:path w="2225040" h="2227579">
                  <a:moveTo>
                    <a:pt x="2224737" y="2224730"/>
                  </a:moveTo>
                  <a:lnTo>
                    <a:pt x="2222345" y="2227122"/>
                  </a:lnTo>
                  <a:lnTo>
                    <a:pt x="0" y="2227122"/>
                  </a:lnTo>
                  <a:lnTo>
                    <a:pt x="2" y="0"/>
                  </a:lnTo>
                  <a:lnTo>
                    <a:pt x="2224737" y="2224730"/>
                  </a:lnTo>
                  <a:close/>
                </a:path>
              </a:pathLst>
            </a:custGeom>
            <a:solidFill>
              <a:srgbClr val="999A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-34" y="2948512"/>
              <a:ext cx="1983105" cy="1985645"/>
            </a:xfrm>
            <a:custGeom>
              <a:avLst/>
              <a:gdLst/>
              <a:ahLst/>
              <a:cxnLst/>
              <a:rect l="l" t="t" r="r" b="b"/>
              <a:pathLst>
                <a:path w="1983105" h="1985645">
                  <a:moveTo>
                    <a:pt x="34" y="123696"/>
                  </a:moveTo>
                  <a:lnTo>
                    <a:pt x="0" y="0"/>
                  </a:lnTo>
                  <a:lnTo>
                    <a:pt x="123696" y="123696"/>
                  </a:lnTo>
                  <a:lnTo>
                    <a:pt x="34" y="123696"/>
                  </a:lnTo>
                  <a:close/>
                </a:path>
                <a:path w="1983105" h="1985645">
                  <a:moveTo>
                    <a:pt x="1854369" y="1985437"/>
                  </a:moveTo>
                  <a:lnTo>
                    <a:pt x="1858072" y="1981734"/>
                  </a:lnTo>
                  <a:lnTo>
                    <a:pt x="34" y="123696"/>
                  </a:lnTo>
                  <a:lnTo>
                    <a:pt x="123696" y="123696"/>
                  </a:lnTo>
                  <a:lnTo>
                    <a:pt x="1983067" y="1983067"/>
                  </a:lnTo>
                  <a:lnTo>
                    <a:pt x="1980697" y="1985437"/>
                  </a:lnTo>
                  <a:lnTo>
                    <a:pt x="1854369" y="198543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240315"/>
              <a:ext cx="1694180" cy="1694180"/>
            </a:xfrm>
            <a:custGeom>
              <a:avLst/>
              <a:gdLst/>
              <a:ahLst/>
              <a:cxnLst/>
              <a:rect l="l" t="t" r="r" b="b"/>
              <a:pathLst>
                <a:path w="1694180" h="1694179">
                  <a:moveTo>
                    <a:pt x="1693641" y="1693634"/>
                  </a:moveTo>
                  <a:lnTo>
                    <a:pt x="0" y="1693634"/>
                  </a:lnTo>
                  <a:lnTo>
                    <a:pt x="2" y="0"/>
                  </a:lnTo>
                  <a:lnTo>
                    <a:pt x="1693641" y="1693634"/>
                  </a:lnTo>
                  <a:close/>
                </a:path>
              </a:pathLst>
            </a:custGeom>
            <a:solidFill>
              <a:srgbClr val="999A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-34" y="3481999"/>
              <a:ext cx="1452245" cy="1452245"/>
            </a:xfrm>
            <a:custGeom>
              <a:avLst/>
              <a:gdLst/>
              <a:ahLst/>
              <a:cxnLst/>
              <a:rect l="l" t="t" r="r" b="b"/>
              <a:pathLst>
                <a:path w="1452245" h="1452245">
                  <a:moveTo>
                    <a:pt x="34" y="123695"/>
                  </a:moveTo>
                  <a:lnTo>
                    <a:pt x="0" y="0"/>
                  </a:lnTo>
                  <a:lnTo>
                    <a:pt x="123695" y="123695"/>
                  </a:lnTo>
                  <a:lnTo>
                    <a:pt x="34" y="123695"/>
                  </a:lnTo>
                  <a:close/>
                </a:path>
                <a:path w="1452245" h="1452245">
                  <a:moveTo>
                    <a:pt x="1328288" y="1451950"/>
                  </a:moveTo>
                  <a:lnTo>
                    <a:pt x="34" y="123695"/>
                  </a:lnTo>
                  <a:lnTo>
                    <a:pt x="123695" y="123695"/>
                  </a:lnTo>
                  <a:lnTo>
                    <a:pt x="1451950" y="1451950"/>
                  </a:lnTo>
                  <a:lnTo>
                    <a:pt x="1328288" y="14519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algn="ctr">
              <a:lnSpc>
                <a:spcPts val="4615"/>
              </a:lnSpc>
              <a:spcBef>
                <a:spcPts val="120"/>
              </a:spcBef>
            </a:pPr>
            <a:r>
              <a:rPr spc="475" dirty="0"/>
              <a:t>LEGISLATIVE</a:t>
            </a:r>
          </a:p>
          <a:p>
            <a:pPr algn="ctr">
              <a:lnSpc>
                <a:spcPts val="4615"/>
              </a:lnSpc>
            </a:pPr>
            <a:r>
              <a:rPr spc="545" dirty="0"/>
              <a:t>SESSION</a:t>
            </a:r>
            <a:r>
              <a:rPr spc="270" dirty="0"/>
              <a:t> </a:t>
            </a:r>
            <a:r>
              <a:rPr spc="545" dirty="0"/>
              <a:t>DATES</a:t>
            </a:r>
          </a:p>
        </p:txBody>
      </p:sp>
      <p:sp>
        <p:nvSpPr>
          <p:cNvPr id="11" name="object 11"/>
          <p:cNvSpPr/>
          <p:nvPr/>
        </p:nvSpPr>
        <p:spPr>
          <a:xfrm>
            <a:off x="4853635" y="2381"/>
            <a:ext cx="3909695" cy="4929505"/>
          </a:xfrm>
          <a:custGeom>
            <a:avLst/>
            <a:gdLst/>
            <a:ahLst/>
            <a:cxnLst/>
            <a:rect l="l" t="t" r="r" b="b"/>
            <a:pathLst>
              <a:path w="3909695" h="4929505">
                <a:moveTo>
                  <a:pt x="3909364" y="4929187"/>
                </a:moveTo>
                <a:lnTo>
                  <a:pt x="0" y="4929187"/>
                </a:lnTo>
                <a:lnTo>
                  <a:pt x="0" y="0"/>
                </a:lnTo>
                <a:lnTo>
                  <a:pt x="3909364" y="0"/>
                </a:lnTo>
                <a:lnTo>
                  <a:pt x="3909364" y="4929187"/>
                </a:lnTo>
                <a:close/>
              </a:path>
            </a:pathLst>
          </a:custGeom>
          <a:solidFill>
            <a:srgbClr val="3C54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5229922" y="503208"/>
            <a:ext cx="3157220" cy="11391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-635" algn="ctr">
              <a:lnSpc>
                <a:spcPct val="117900"/>
              </a:lnSpc>
              <a:spcBef>
                <a:spcPts val="90"/>
              </a:spcBef>
            </a:pPr>
            <a:r>
              <a:rPr sz="1550" b="0" dirty="0">
                <a:solidFill>
                  <a:srgbClr val="FBFDF6"/>
                </a:solidFill>
                <a:latin typeface="Lucida Sans Unicode"/>
                <a:cs typeface="Lucida Sans Unicode"/>
              </a:rPr>
              <a:t>The</a:t>
            </a:r>
            <a:r>
              <a:rPr sz="1550" b="0" spc="-40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b="0" spc="60" dirty="0">
                <a:solidFill>
                  <a:srgbClr val="FBFDF6"/>
                </a:solidFill>
                <a:latin typeface="Lucida Sans Unicode"/>
                <a:cs typeface="Lucida Sans Unicode"/>
              </a:rPr>
              <a:t>Connecticut</a:t>
            </a:r>
            <a:r>
              <a:rPr sz="1550" b="0" spc="-35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b="0" spc="55" dirty="0">
                <a:solidFill>
                  <a:srgbClr val="FBFDF6"/>
                </a:solidFill>
                <a:latin typeface="Lucida Sans Unicode"/>
                <a:cs typeface="Lucida Sans Unicode"/>
              </a:rPr>
              <a:t>General </a:t>
            </a:r>
            <a:r>
              <a:rPr sz="1550" b="0" spc="50" dirty="0">
                <a:solidFill>
                  <a:srgbClr val="FBFDF6"/>
                </a:solidFill>
                <a:latin typeface="Lucida Sans Unicode"/>
                <a:cs typeface="Lucida Sans Unicode"/>
              </a:rPr>
              <a:t>Assembly</a:t>
            </a:r>
            <a:r>
              <a:rPr sz="1550" b="0" spc="-10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b="0" dirty="0">
                <a:solidFill>
                  <a:srgbClr val="FBFDF6"/>
                </a:solidFill>
                <a:latin typeface="Lucida Sans Unicode"/>
                <a:cs typeface="Lucida Sans Unicode"/>
              </a:rPr>
              <a:t>is</a:t>
            </a:r>
            <a:r>
              <a:rPr sz="1550" b="0" spc="-10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b="0" spc="210" dirty="0">
                <a:solidFill>
                  <a:srgbClr val="FBFDF6"/>
                </a:solidFill>
                <a:latin typeface="Lucida Sans Unicode"/>
                <a:cs typeface="Lucida Sans Unicode"/>
              </a:rPr>
              <a:t>a</a:t>
            </a:r>
            <a:r>
              <a:rPr sz="1550" b="0" spc="-10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b="0" dirty="0">
                <a:solidFill>
                  <a:srgbClr val="FBFDF6"/>
                </a:solidFill>
                <a:latin typeface="Lucida Sans Unicode"/>
                <a:cs typeface="Lucida Sans Unicode"/>
              </a:rPr>
              <a:t>“Part</a:t>
            </a:r>
            <a:r>
              <a:rPr sz="1550" b="0" spc="-10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b="0" spc="35" dirty="0">
                <a:solidFill>
                  <a:srgbClr val="FBFDF6"/>
                </a:solidFill>
                <a:latin typeface="Lucida Sans Unicode"/>
                <a:cs typeface="Lucida Sans Unicode"/>
              </a:rPr>
              <a:t>time </a:t>
            </a:r>
            <a:r>
              <a:rPr sz="1550" b="0" dirty="0">
                <a:solidFill>
                  <a:srgbClr val="FBFDF6"/>
                </a:solidFill>
                <a:latin typeface="Lucida Sans Unicode"/>
                <a:cs typeface="Lucida Sans Unicode"/>
              </a:rPr>
              <a:t>Legislature”</a:t>
            </a:r>
            <a:r>
              <a:rPr sz="1550" b="0" spc="35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b="0" spc="55" dirty="0">
                <a:solidFill>
                  <a:srgbClr val="FBFDF6"/>
                </a:solidFill>
                <a:latin typeface="Lucida Sans Unicode"/>
                <a:cs typeface="Lucida Sans Unicode"/>
              </a:rPr>
              <a:t>which</a:t>
            </a:r>
            <a:r>
              <a:rPr sz="1550" b="0" spc="40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b="0" spc="114" dirty="0">
                <a:solidFill>
                  <a:srgbClr val="FBFDF6"/>
                </a:solidFill>
                <a:latin typeface="Lucida Sans Unicode"/>
                <a:cs typeface="Lucida Sans Unicode"/>
              </a:rPr>
              <a:t>means</a:t>
            </a:r>
            <a:r>
              <a:rPr sz="1550" b="0" spc="40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b="0" spc="45" dirty="0">
                <a:solidFill>
                  <a:srgbClr val="FBFDF6"/>
                </a:solidFill>
                <a:latin typeface="Lucida Sans Unicode"/>
                <a:cs typeface="Lucida Sans Unicode"/>
              </a:rPr>
              <a:t>most </a:t>
            </a:r>
            <a:r>
              <a:rPr lang="en-US" sz="1550" b="0" spc="90" dirty="0">
                <a:solidFill>
                  <a:srgbClr val="FBFDF6"/>
                </a:solidFill>
                <a:latin typeface="Lucida Sans Unicode"/>
                <a:cs typeface="Lucida Sans Unicode"/>
              </a:rPr>
              <a:t>M</a:t>
            </a:r>
            <a:r>
              <a:rPr sz="1550" b="0" spc="90" dirty="0">
                <a:solidFill>
                  <a:srgbClr val="FBFDF6"/>
                </a:solidFill>
                <a:latin typeface="Lucida Sans Unicode"/>
                <a:cs typeface="Lucida Sans Unicode"/>
              </a:rPr>
              <a:t>embers</a:t>
            </a:r>
            <a:r>
              <a:rPr sz="1550" b="0" spc="-10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b="0" spc="110" dirty="0">
                <a:solidFill>
                  <a:srgbClr val="FBFDF6"/>
                </a:solidFill>
                <a:latin typeface="Lucida Sans Unicode"/>
                <a:cs typeface="Lucida Sans Unicode"/>
              </a:rPr>
              <a:t>have</a:t>
            </a:r>
            <a:r>
              <a:rPr sz="1550" b="0" spc="-5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b="0" dirty="0">
                <a:solidFill>
                  <a:srgbClr val="FBFDF6"/>
                </a:solidFill>
                <a:latin typeface="Lucida Sans Unicode"/>
                <a:cs typeface="Lucida Sans Unicode"/>
              </a:rPr>
              <a:t>other</a:t>
            </a:r>
            <a:r>
              <a:rPr sz="1550" b="0" spc="-10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b="0" spc="-20" dirty="0">
                <a:solidFill>
                  <a:srgbClr val="FBFDF6"/>
                </a:solidFill>
                <a:latin typeface="Lucida Sans Unicode"/>
                <a:cs typeface="Lucida Sans Unicode"/>
              </a:rPr>
              <a:t>jobs.</a:t>
            </a:r>
            <a:endParaRPr sz="1550" dirty="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40833" y="1895247"/>
            <a:ext cx="3134995" cy="11391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065" marR="5080" algn="ctr">
              <a:lnSpc>
                <a:spcPct val="117900"/>
              </a:lnSpc>
              <a:spcBef>
                <a:spcPts val="90"/>
              </a:spcBef>
            </a:pPr>
            <a:r>
              <a:rPr sz="1550" dirty="0">
                <a:solidFill>
                  <a:srgbClr val="FBFDF6"/>
                </a:solidFill>
                <a:latin typeface="Lucida Sans Unicode"/>
                <a:cs typeface="Lucida Sans Unicode"/>
              </a:rPr>
              <a:t>In</a:t>
            </a:r>
            <a:r>
              <a:rPr sz="1550" spc="-20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spc="85" dirty="0">
                <a:solidFill>
                  <a:srgbClr val="FBFDF6"/>
                </a:solidFill>
                <a:latin typeface="Lucida Sans Unicode"/>
                <a:cs typeface="Lucida Sans Unicode"/>
              </a:rPr>
              <a:t>even</a:t>
            </a:r>
            <a:r>
              <a:rPr sz="1550" spc="-15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spc="65" dirty="0">
                <a:solidFill>
                  <a:srgbClr val="FBFDF6"/>
                </a:solidFill>
                <a:latin typeface="Lucida Sans Unicode"/>
                <a:cs typeface="Lucida Sans Unicode"/>
              </a:rPr>
              <a:t>number</a:t>
            </a:r>
            <a:r>
              <a:rPr sz="1550" spc="-20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dirty="0">
                <a:solidFill>
                  <a:srgbClr val="FBFDF6"/>
                </a:solidFill>
                <a:latin typeface="Lucida Sans Unicode"/>
                <a:cs typeface="Lucida Sans Unicode"/>
              </a:rPr>
              <a:t>years,</a:t>
            </a:r>
            <a:r>
              <a:rPr sz="1550" spc="-15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spc="-75" dirty="0">
                <a:solidFill>
                  <a:srgbClr val="FBFDF6"/>
                </a:solidFill>
                <a:latin typeface="Lucida Sans Unicode"/>
                <a:cs typeface="Lucida Sans Unicode"/>
              </a:rPr>
              <a:t>i.e.</a:t>
            </a:r>
            <a:r>
              <a:rPr sz="1550" spc="-15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spc="-45" dirty="0">
                <a:solidFill>
                  <a:srgbClr val="FBFDF6"/>
                </a:solidFill>
                <a:latin typeface="Lucida Sans Unicode"/>
                <a:cs typeface="Lucida Sans Unicode"/>
              </a:rPr>
              <a:t>2024, </a:t>
            </a:r>
            <a:r>
              <a:rPr sz="1550" spc="50" dirty="0">
                <a:solidFill>
                  <a:srgbClr val="FBFDF6"/>
                </a:solidFill>
                <a:latin typeface="Lucida Sans Unicode"/>
                <a:cs typeface="Lucida Sans Unicode"/>
              </a:rPr>
              <a:t>the</a:t>
            </a:r>
            <a:r>
              <a:rPr sz="1550" spc="30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dirty="0">
                <a:solidFill>
                  <a:srgbClr val="FBFDF6"/>
                </a:solidFill>
                <a:latin typeface="Lucida Sans Unicode"/>
                <a:cs typeface="Lucida Sans Unicode"/>
              </a:rPr>
              <a:t>Legislature</a:t>
            </a:r>
            <a:r>
              <a:rPr sz="1550" spc="35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spc="85" dirty="0">
                <a:solidFill>
                  <a:srgbClr val="FBFDF6"/>
                </a:solidFill>
                <a:latin typeface="Lucida Sans Unicode"/>
                <a:cs typeface="Lucida Sans Unicode"/>
              </a:rPr>
              <a:t>meets</a:t>
            </a:r>
            <a:r>
              <a:rPr sz="1550" spc="35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spc="-20" dirty="0">
                <a:solidFill>
                  <a:srgbClr val="FBFDF6"/>
                </a:solidFill>
                <a:latin typeface="Lucida Sans Unicode"/>
                <a:cs typeface="Lucida Sans Unicode"/>
              </a:rPr>
              <a:t>from </a:t>
            </a:r>
            <a:r>
              <a:rPr sz="1550" spc="45" dirty="0">
                <a:solidFill>
                  <a:srgbClr val="FBFDF6"/>
                </a:solidFill>
                <a:latin typeface="Lucida Sans Unicode"/>
                <a:cs typeface="Lucida Sans Unicode"/>
              </a:rPr>
              <a:t>February</a:t>
            </a:r>
            <a:r>
              <a:rPr sz="1550" spc="-25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dirty="0">
                <a:solidFill>
                  <a:srgbClr val="FBFDF6"/>
                </a:solidFill>
                <a:latin typeface="Lucida Sans Unicode"/>
                <a:cs typeface="Lucida Sans Unicode"/>
              </a:rPr>
              <a:t>to</a:t>
            </a:r>
            <a:r>
              <a:rPr sz="1550" spc="-20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spc="70" dirty="0">
                <a:solidFill>
                  <a:srgbClr val="FBFDF6"/>
                </a:solidFill>
                <a:latin typeface="Lucida Sans Unicode"/>
                <a:cs typeface="Lucida Sans Unicode"/>
              </a:rPr>
              <a:t>May</a:t>
            </a:r>
            <a:endParaRPr sz="1550">
              <a:latin typeface="Lucida Sans Unicode"/>
              <a:cs typeface="Lucida Sans Unicode"/>
            </a:endParaRPr>
          </a:p>
          <a:p>
            <a:pPr algn="ctr">
              <a:lnSpc>
                <a:spcPct val="100000"/>
              </a:lnSpc>
              <a:spcBef>
                <a:spcPts val="335"/>
              </a:spcBef>
            </a:pPr>
            <a:r>
              <a:rPr sz="1550" dirty="0">
                <a:solidFill>
                  <a:srgbClr val="FBFDF6"/>
                </a:solidFill>
                <a:latin typeface="Lucida Sans Unicode"/>
                <a:cs typeface="Lucida Sans Unicode"/>
              </a:rPr>
              <a:t>("Short</a:t>
            </a:r>
            <a:r>
              <a:rPr sz="1550" spc="165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spc="-10" dirty="0">
                <a:solidFill>
                  <a:srgbClr val="FBFDF6"/>
                </a:solidFill>
                <a:latin typeface="Lucida Sans Unicode"/>
                <a:cs typeface="Lucida Sans Unicode"/>
              </a:rPr>
              <a:t>Session")</a:t>
            </a:r>
            <a:endParaRPr sz="155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86046" y="3287286"/>
            <a:ext cx="3044825" cy="11391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ctr">
              <a:lnSpc>
                <a:spcPct val="117900"/>
              </a:lnSpc>
              <a:spcBef>
                <a:spcPts val="90"/>
              </a:spcBef>
            </a:pPr>
            <a:r>
              <a:rPr sz="1550" dirty="0">
                <a:solidFill>
                  <a:srgbClr val="FBFDF6"/>
                </a:solidFill>
                <a:latin typeface="Lucida Sans Unicode"/>
                <a:cs typeface="Lucida Sans Unicode"/>
              </a:rPr>
              <a:t>In</a:t>
            </a:r>
            <a:r>
              <a:rPr sz="1550" spc="-20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spc="75" dirty="0">
                <a:solidFill>
                  <a:srgbClr val="FBFDF6"/>
                </a:solidFill>
                <a:latin typeface="Lucida Sans Unicode"/>
                <a:cs typeface="Lucida Sans Unicode"/>
              </a:rPr>
              <a:t>odd</a:t>
            </a:r>
            <a:r>
              <a:rPr sz="1550" spc="-20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spc="65" dirty="0">
                <a:solidFill>
                  <a:srgbClr val="FBFDF6"/>
                </a:solidFill>
                <a:latin typeface="Lucida Sans Unicode"/>
                <a:cs typeface="Lucida Sans Unicode"/>
              </a:rPr>
              <a:t>number</a:t>
            </a:r>
            <a:r>
              <a:rPr sz="1550" spc="-15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dirty="0">
                <a:solidFill>
                  <a:srgbClr val="FBFDF6"/>
                </a:solidFill>
                <a:latin typeface="Lucida Sans Unicode"/>
                <a:cs typeface="Lucida Sans Unicode"/>
              </a:rPr>
              <a:t>years,</a:t>
            </a:r>
            <a:r>
              <a:rPr sz="1550" spc="-20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spc="-75" dirty="0">
                <a:solidFill>
                  <a:srgbClr val="FBFDF6"/>
                </a:solidFill>
                <a:latin typeface="Lucida Sans Unicode"/>
                <a:cs typeface="Lucida Sans Unicode"/>
              </a:rPr>
              <a:t>i.e.</a:t>
            </a:r>
            <a:r>
              <a:rPr sz="1550" spc="-15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spc="-50" dirty="0">
                <a:solidFill>
                  <a:srgbClr val="FBFDF6"/>
                </a:solidFill>
                <a:latin typeface="Lucida Sans Unicode"/>
                <a:cs typeface="Lucida Sans Unicode"/>
              </a:rPr>
              <a:t>2025, </a:t>
            </a:r>
            <a:r>
              <a:rPr sz="1550" spc="50" dirty="0">
                <a:solidFill>
                  <a:srgbClr val="FBFDF6"/>
                </a:solidFill>
                <a:latin typeface="Lucida Sans Unicode"/>
                <a:cs typeface="Lucida Sans Unicode"/>
              </a:rPr>
              <a:t>the</a:t>
            </a:r>
            <a:r>
              <a:rPr sz="1550" spc="30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dirty="0">
                <a:solidFill>
                  <a:srgbClr val="FBFDF6"/>
                </a:solidFill>
                <a:latin typeface="Lucida Sans Unicode"/>
                <a:cs typeface="Lucida Sans Unicode"/>
              </a:rPr>
              <a:t>Legislature</a:t>
            </a:r>
            <a:r>
              <a:rPr sz="1550" spc="35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spc="85" dirty="0">
                <a:solidFill>
                  <a:srgbClr val="FBFDF6"/>
                </a:solidFill>
                <a:latin typeface="Lucida Sans Unicode"/>
                <a:cs typeface="Lucida Sans Unicode"/>
              </a:rPr>
              <a:t>meets</a:t>
            </a:r>
            <a:r>
              <a:rPr sz="1550" spc="35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spc="-20" dirty="0">
                <a:solidFill>
                  <a:srgbClr val="FBFDF6"/>
                </a:solidFill>
                <a:latin typeface="Lucida Sans Unicode"/>
                <a:cs typeface="Lucida Sans Unicode"/>
              </a:rPr>
              <a:t>from </a:t>
            </a:r>
            <a:r>
              <a:rPr sz="1550" spc="125" dirty="0">
                <a:solidFill>
                  <a:srgbClr val="FBFDF6"/>
                </a:solidFill>
                <a:latin typeface="Lucida Sans Unicode"/>
                <a:cs typeface="Lucida Sans Unicode"/>
              </a:rPr>
              <a:t>January</a:t>
            </a:r>
            <a:r>
              <a:rPr sz="1550" spc="-35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dirty="0">
                <a:solidFill>
                  <a:srgbClr val="FBFDF6"/>
                </a:solidFill>
                <a:latin typeface="Lucida Sans Unicode"/>
                <a:cs typeface="Lucida Sans Unicode"/>
              </a:rPr>
              <a:t>to</a:t>
            </a:r>
            <a:r>
              <a:rPr sz="1550" spc="-35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spc="114" dirty="0">
                <a:solidFill>
                  <a:srgbClr val="FBFDF6"/>
                </a:solidFill>
                <a:latin typeface="Lucida Sans Unicode"/>
                <a:cs typeface="Lucida Sans Unicode"/>
              </a:rPr>
              <a:t>June</a:t>
            </a:r>
            <a:endParaRPr sz="1550">
              <a:latin typeface="Lucida Sans Unicode"/>
              <a:cs typeface="Lucida Sans Unicode"/>
            </a:endParaRPr>
          </a:p>
          <a:p>
            <a:pPr algn="ctr">
              <a:lnSpc>
                <a:spcPct val="100000"/>
              </a:lnSpc>
              <a:spcBef>
                <a:spcPts val="335"/>
              </a:spcBef>
            </a:pPr>
            <a:r>
              <a:rPr sz="1550" dirty="0">
                <a:solidFill>
                  <a:srgbClr val="FBFDF6"/>
                </a:solidFill>
                <a:latin typeface="Lucida Sans Unicode"/>
                <a:cs typeface="Lucida Sans Unicode"/>
              </a:rPr>
              <a:t>("Long</a:t>
            </a:r>
            <a:r>
              <a:rPr sz="1550" spc="90" dirty="0">
                <a:solidFill>
                  <a:srgbClr val="FBFDF6"/>
                </a:solidFill>
                <a:latin typeface="Lucida Sans Unicode"/>
                <a:cs typeface="Lucida Sans Unicode"/>
              </a:rPr>
              <a:t> </a:t>
            </a:r>
            <a:r>
              <a:rPr sz="1550" spc="-10" dirty="0">
                <a:solidFill>
                  <a:srgbClr val="FBFDF6"/>
                </a:solidFill>
                <a:latin typeface="Lucida Sans Unicode"/>
                <a:cs typeface="Lucida Sans Unicode"/>
              </a:rPr>
              <a:t>Session")</a:t>
            </a:r>
            <a:endParaRPr sz="155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59724" y="2381"/>
            <a:ext cx="217170" cy="4929505"/>
          </a:xfrm>
          <a:custGeom>
            <a:avLst/>
            <a:gdLst/>
            <a:ahLst/>
            <a:cxnLst/>
            <a:rect l="l" t="t" r="r" b="b"/>
            <a:pathLst>
              <a:path w="217169" h="4929505">
                <a:moveTo>
                  <a:pt x="216778" y="4929177"/>
                </a:moveTo>
                <a:lnTo>
                  <a:pt x="0" y="4929177"/>
                </a:lnTo>
                <a:lnTo>
                  <a:pt x="0" y="0"/>
                </a:lnTo>
                <a:lnTo>
                  <a:pt x="216778" y="0"/>
                </a:lnTo>
                <a:lnTo>
                  <a:pt x="216778" y="4929177"/>
                </a:lnTo>
                <a:close/>
              </a:path>
            </a:pathLst>
          </a:custGeom>
          <a:solidFill>
            <a:srgbClr val="3C548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5309559" y="0"/>
            <a:ext cx="3453765" cy="4933950"/>
            <a:chOff x="5309559" y="0"/>
            <a:chExt cx="3453765" cy="4933950"/>
          </a:xfrm>
        </p:grpSpPr>
        <p:sp>
          <p:nvSpPr>
            <p:cNvPr id="4" name="object 4"/>
            <p:cNvSpPr/>
            <p:nvPr/>
          </p:nvSpPr>
          <p:spPr>
            <a:xfrm>
              <a:off x="6720833" y="424798"/>
              <a:ext cx="2042160" cy="4084954"/>
            </a:xfrm>
            <a:custGeom>
              <a:avLst/>
              <a:gdLst/>
              <a:ahLst/>
              <a:cxnLst/>
              <a:rect l="l" t="t" r="r" b="b"/>
              <a:pathLst>
                <a:path w="2042159" h="4084954">
                  <a:moveTo>
                    <a:pt x="2042165" y="4084331"/>
                  </a:moveTo>
                  <a:lnTo>
                    <a:pt x="0" y="2042165"/>
                  </a:lnTo>
                  <a:lnTo>
                    <a:pt x="2042165" y="0"/>
                  </a:lnTo>
                  <a:lnTo>
                    <a:pt x="2042165" y="4084331"/>
                  </a:lnTo>
                  <a:close/>
                </a:path>
              </a:pathLst>
            </a:custGeom>
            <a:solidFill>
              <a:srgbClr val="999A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962409" y="666411"/>
              <a:ext cx="1800860" cy="3601720"/>
            </a:xfrm>
            <a:custGeom>
              <a:avLst/>
              <a:gdLst/>
              <a:ahLst/>
              <a:cxnLst/>
              <a:rect l="l" t="t" r="r" b="b"/>
              <a:pathLst>
                <a:path w="1800859" h="3601720">
                  <a:moveTo>
                    <a:pt x="1800591" y="3601181"/>
                  </a:moveTo>
                  <a:lnTo>
                    <a:pt x="0" y="1800591"/>
                  </a:lnTo>
                  <a:lnTo>
                    <a:pt x="1800591" y="0"/>
                  </a:lnTo>
                  <a:lnTo>
                    <a:pt x="1800591" y="123696"/>
                  </a:lnTo>
                  <a:lnTo>
                    <a:pt x="125012" y="1799274"/>
                  </a:lnTo>
                  <a:lnTo>
                    <a:pt x="1800591" y="3474853"/>
                  </a:lnTo>
                  <a:lnTo>
                    <a:pt x="1800591" y="360118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309552" y="12"/>
              <a:ext cx="3378835" cy="4933950"/>
            </a:xfrm>
            <a:custGeom>
              <a:avLst/>
              <a:gdLst/>
              <a:ahLst/>
              <a:cxnLst/>
              <a:rect l="l" t="t" r="r" b="b"/>
              <a:pathLst>
                <a:path w="3378834" h="4933950">
                  <a:moveTo>
                    <a:pt x="3378720" y="4933950"/>
                  </a:moveTo>
                  <a:lnTo>
                    <a:pt x="1819656" y="3374885"/>
                  </a:lnTo>
                  <a:lnTo>
                    <a:pt x="1689379" y="3244608"/>
                  </a:lnTo>
                  <a:lnTo>
                    <a:pt x="38" y="4933937"/>
                  </a:lnTo>
                  <a:lnTo>
                    <a:pt x="130327" y="4933937"/>
                  </a:lnTo>
                  <a:lnTo>
                    <a:pt x="1689379" y="3374885"/>
                  </a:lnTo>
                  <a:lnTo>
                    <a:pt x="3248431" y="4933937"/>
                  </a:lnTo>
                  <a:lnTo>
                    <a:pt x="3378720" y="4933950"/>
                  </a:lnTo>
                  <a:close/>
                </a:path>
                <a:path w="3378834" h="4933950">
                  <a:moveTo>
                    <a:pt x="3378758" y="0"/>
                  </a:moveTo>
                  <a:lnTo>
                    <a:pt x="3245701" y="0"/>
                  </a:lnTo>
                  <a:lnTo>
                    <a:pt x="1689379" y="1556321"/>
                  </a:lnTo>
                  <a:lnTo>
                    <a:pt x="133045" y="0"/>
                  </a:lnTo>
                  <a:lnTo>
                    <a:pt x="0" y="0"/>
                  </a:lnTo>
                  <a:lnTo>
                    <a:pt x="1689379" y="1689366"/>
                  </a:lnTo>
                  <a:lnTo>
                    <a:pt x="1822424" y="1556321"/>
                  </a:lnTo>
                  <a:lnTo>
                    <a:pt x="3378758" y="0"/>
                  </a:lnTo>
                  <a:close/>
                </a:path>
              </a:pathLst>
            </a:custGeom>
            <a:solidFill>
              <a:srgbClr val="3C54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570151" y="955788"/>
              <a:ext cx="1866036" cy="2495288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6553695" y="939342"/>
              <a:ext cx="1898014" cy="2528570"/>
            </a:xfrm>
            <a:custGeom>
              <a:avLst/>
              <a:gdLst/>
              <a:ahLst/>
              <a:cxnLst/>
              <a:rect l="l" t="t" r="r" b="b"/>
              <a:pathLst>
                <a:path w="1898015" h="2528570">
                  <a:moveTo>
                    <a:pt x="1897786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2495550"/>
                  </a:lnTo>
                  <a:lnTo>
                    <a:pt x="0" y="2528570"/>
                  </a:lnTo>
                  <a:lnTo>
                    <a:pt x="1897786" y="2528570"/>
                  </a:lnTo>
                  <a:lnTo>
                    <a:pt x="1897786" y="2495550"/>
                  </a:lnTo>
                  <a:lnTo>
                    <a:pt x="32905" y="2495550"/>
                  </a:lnTo>
                  <a:lnTo>
                    <a:pt x="32905" y="33020"/>
                  </a:lnTo>
                  <a:lnTo>
                    <a:pt x="1866036" y="33020"/>
                  </a:lnTo>
                  <a:lnTo>
                    <a:pt x="1866036" y="2495283"/>
                  </a:lnTo>
                  <a:lnTo>
                    <a:pt x="1897786" y="2495283"/>
                  </a:lnTo>
                  <a:lnTo>
                    <a:pt x="1897786" y="33020"/>
                  </a:lnTo>
                  <a:lnTo>
                    <a:pt x="1897786" y="0"/>
                  </a:lnTo>
                  <a:close/>
                </a:path>
              </a:pathLst>
            </a:custGeom>
            <a:solidFill>
              <a:srgbClr val="999A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-32" y="1198612"/>
            <a:ext cx="942340" cy="397510"/>
          </a:xfrm>
          <a:custGeom>
            <a:avLst/>
            <a:gdLst/>
            <a:ahLst/>
            <a:cxnLst/>
            <a:rect l="l" t="t" r="r" b="b"/>
            <a:pathLst>
              <a:path w="942340" h="397509">
                <a:moveTo>
                  <a:pt x="942268" y="198522"/>
                </a:moveTo>
                <a:lnTo>
                  <a:pt x="935575" y="249020"/>
                </a:lnTo>
                <a:lnTo>
                  <a:pt x="909595" y="307833"/>
                </a:lnTo>
                <a:lnTo>
                  <a:pt x="878815" y="344159"/>
                </a:lnTo>
                <a:lnTo>
                  <a:pt x="840056" y="372201"/>
                </a:lnTo>
                <a:lnTo>
                  <a:pt x="794806" y="390415"/>
                </a:lnTo>
                <a:lnTo>
                  <a:pt x="744557" y="397258"/>
                </a:lnTo>
                <a:lnTo>
                  <a:pt x="0" y="397258"/>
                </a:lnTo>
                <a:lnTo>
                  <a:pt x="0" y="0"/>
                </a:lnTo>
                <a:lnTo>
                  <a:pt x="745124" y="0"/>
                </a:lnTo>
                <a:lnTo>
                  <a:pt x="794892" y="6925"/>
                </a:lnTo>
                <a:lnTo>
                  <a:pt x="839883" y="25304"/>
                </a:lnTo>
                <a:lnTo>
                  <a:pt x="878589" y="53469"/>
                </a:lnTo>
                <a:lnTo>
                  <a:pt x="909504" y="89754"/>
                </a:lnTo>
                <a:lnTo>
                  <a:pt x="931334" y="132919"/>
                </a:lnTo>
                <a:lnTo>
                  <a:pt x="931334" y="133348"/>
                </a:lnTo>
                <a:lnTo>
                  <a:pt x="931549" y="133777"/>
                </a:lnTo>
                <a:lnTo>
                  <a:pt x="936118" y="149199"/>
                </a:lnTo>
                <a:lnTo>
                  <a:pt x="939481" y="165184"/>
                </a:lnTo>
                <a:lnTo>
                  <a:pt x="941558" y="181652"/>
                </a:lnTo>
                <a:lnTo>
                  <a:pt x="942268" y="198522"/>
                </a:lnTo>
                <a:close/>
              </a:path>
            </a:pathLst>
          </a:custGeom>
          <a:solidFill>
            <a:srgbClr val="3C54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71921" y="277498"/>
            <a:ext cx="3809365" cy="780415"/>
          </a:xfrm>
          <a:custGeom>
            <a:avLst/>
            <a:gdLst/>
            <a:ahLst/>
            <a:cxnLst/>
            <a:rect l="l" t="t" r="r" b="b"/>
            <a:pathLst>
              <a:path w="3809365" h="780415">
                <a:moveTo>
                  <a:pt x="3808750" y="356774"/>
                </a:moveTo>
                <a:lnTo>
                  <a:pt x="3808750" y="419730"/>
                </a:lnTo>
                <a:lnTo>
                  <a:pt x="3808574" y="423441"/>
                </a:lnTo>
                <a:lnTo>
                  <a:pt x="3797021" y="489088"/>
                </a:lnTo>
                <a:lnTo>
                  <a:pt x="3769422" y="563773"/>
                </a:lnTo>
                <a:lnTo>
                  <a:pt x="3745934" y="604600"/>
                </a:lnTo>
                <a:lnTo>
                  <a:pt x="3717707" y="642117"/>
                </a:lnTo>
                <a:lnTo>
                  <a:pt x="3685059" y="675945"/>
                </a:lnTo>
                <a:lnTo>
                  <a:pt x="3648313" y="705706"/>
                </a:lnTo>
                <a:lnTo>
                  <a:pt x="3607774" y="731027"/>
                </a:lnTo>
                <a:lnTo>
                  <a:pt x="3563805" y="751510"/>
                </a:lnTo>
                <a:lnTo>
                  <a:pt x="3516685" y="766795"/>
                </a:lnTo>
                <a:lnTo>
                  <a:pt x="3466748" y="776496"/>
                </a:lnTo>
                <a:lnTo>
                  <a:pt x="3414315" y="780235"/>
                </a:lnTo>
                <a:lnTo>
                  <a:pt x="0" y="780235"/>
                </a:lnTo>
                <a:lnTo>
                  <a:pt x="0" y="0"/>
                </a:lnTo>
                <a:lnTo>
                  <a:pt x="3416936" y="0"/>
                </a:lnTo>
                <a:lnTo>
                  <a:pt x="3466748" y="3660"/>
                </a:lnTo>
                <a:lnTo>
                  <a:pt x="3517626" y="13602"/>
                </a:lnTo>
                <a:lnTo>
                  <a:pt x="3563805" y="28917"/>
                </a:lnTo>
                <a:lnTo>
                  <a:pt x="3607774" y="49699"/>
                </a:lnTo>
                <a:lnTo>
                  <a:pt x="3648061" y="75160"/>
                </a:lnTo>
                <a:lnTo>
                  <a:pt x="3684712" y="105017"/>
                </a:lnTo>
                <a:lnTo>
                  <a:pt x="3717391" y="138860"/>
                </a:lnTo>
                <a:lnTo>
                  <a:pt x="3745767" y="176281"/>
                </a:lnTo>
                <a:lnTo>
                  <a:pt x="3769422" y="216730"/>
                </a:lnTo>
                <a:lnTo>
                  <a:pt x="3788271" y="260218"/>
                </a:lnTo>
                <a:lnTo>
                  <a:pt x="3788692" y="261061"/>
                </a:lnTo>
                <a:lnTo>
                  <a:pt x="3788692" y="261903"/>
                </a:lnTo>
                <a:lnTo>
                  <a:pt x="3789113" y="262745"/>
                </a:lnTo>
                <a:lnTo>
                  <a:pt x="3798087" y="293035"/>
                </a:lnTo>
                <a:lnTo>
                  <a:pt x="3804692" y="324431"/>
                </a:lnTo>
                <a:lnTo>
                  <a:pt x="3808750" y="356774"/>
                </a:lnTo>
                <a:close/>
              </a:path>
            </a:pathLst>
          </a:custGeom>
          <a:solidFill>
            <a:srgbClr val="3C54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32" y="2039336"/>
            <a:ext cx="942340" cy="397510"/>
          </a:xfrm>
          <a:custGeom>
            <a:avLst/>
            <a:gdLst/>
            <a:ahLst/>
            <a:cxnLst/>
            <a:rect l="l" t="t" r="r" b="b"/>
            <a:pathLst>
              <a:path w="942340" h="397510">
                <a:moveTo>
                  <a:pt x="942268" y="198522"/>
                </a:moveTo>
                <a:lnTo>
                  <a:pt x="935575" y="249020"/>
                </a:lnTo>
                <a:lnTo>
                  <a:pt x="909595" y="307833"/>
                </a:lnTo>
                <a:lnTo>
                  <a:pt x="878815" y="344159"/>
                </a:lnTo>
                <a:lnTo>
                  <a:pt x="840056" y="372201"/>
                </a:lnTo>
                <a:lnTo>
                  <a:pt x="794806" y="390415"/>
                </a:lnTo>
                <a:lnTo>
                  <a:pt x="744557" y="397258"/>
                </a:lnTo>
                <a:lnTo>
                  <a:pt x="0" y="397258"/>
                </a:lnTo>
                <a:lnTo>
                  <a:pt x="0" y="0"/>
                </a:lnTo>
                <a:lnTo>
                  <a:pt x="745124" y="0"/>
                </a:lnTo>
                <a:lnTo>
                  <a:pt x="794892" y="6925"/>
                </a:lnTo>
                <a:lnTo>
                  <a:pt x="839883" y="25304"/>
                </a:lnTo>
                <a:lnTo>
                  <a:pt x="878589" y="53469"/>
                </a:lnTo>
                <a:lnTo>
                  <a:pt x="909504" y="89754"/>
                </a:lnTo>
                <a:lnTo>
                  <a:pt x="931334" y="132919"/>
                </a:lnTo>
                <a:lnTo>
                  <a:pt x="931334" y="133348"/>
                </a:lnTo>
                <a:lnTo>
                  <a:pt x="931549" y="133777"/>
                </a:lnTo>
                <a:lnTo>
                  <a:pt x="936118" y="149199"/>
                </a:lnTo>
                <a:lnTo>
                  <a:pt x="939481" y="165184"/>
                </a:lnTo>
                <a:lnTo>
                  <a:pt x="941558" y="181652"/>
                </a:lnTo>
                <a:lnTo>
                  <a:pt x="942268" y="198522"/>
                </a:lnTo>
                <a:close/>
              </a:path>
            </a:pathLst>
          </a:custGeom>
          <a:solidFill>
            <a:srgbClr val="3C54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32" y="2934381"/>
            <a:ext cx="942340" cy="397510"/>
          </a:xfrm>
          <a:custGeom>
            <a:avLst/>
            <a:gdLst/>
            <a:ahLst/>
            <a:cxnLst/>
            <a:rect l="l" t="t" r="r" b="b"/>
            <a:pathLst>
              <a:path w="942340" h="397510">
                <a:moveTo>
                  <a:pt x="942268" y="198522"/>
                </a:moveTo>
                <a:lnTo>
                  <a:pt x="935575" y="249020"/>
                </a:lnTo>
                <a:lnTo>
                  <a:pt x="909595" y="307833"/>
                </a:lnTo>
                <a:lnTo>
                  <a:pt x="878815" y="344159"/>
                </a:lnTo>
                <a:lnTo>
                  <a:pt x="840056" y="372201"/>
                </a:lnTo>
                <a:lnTo>
                  <a:pt x="794806" y="390415"/>
                </a:lnTo>
                <a:lnTo>
                  <a:pt x="744557" y="397258"/>
                </a:lnTo>
                <a:lnTo>
                  <a:pt x="0" y="397258"/>
                </a:lnTo>
                <a:lnTo>
                  <a:pt x="0" y="0"/>
                </a:lnTo>
                <a:lnTo>
                  <a:pt x="745124" y="0"/>
                </a:lnTo>
                <a:lnTo>
                  <a:pt x="794892" y="6925"/>
                </a:lnTo>
                <a:lnTo>
                  <a:pt x="839883" y="25304"/>
                </a:lnTo>
                <a:lnTo>
                  <a:pt x="878589" y="53469"/>
                </a:lnTo>
                <a:lnTo>
                  <a:pt x="909504" y="89754"/>
                </a:lnTo>
                <a:lnTo>
                  <a:pt x="931334" y="132919"/>
                </a:lnTo>
                <a:lnTo>
                  <a:pt x="931334" y="133348"/>
                </a:lnTo>
                <a:lnTo>
                  <a:pt x="931549" y="133777"/>
                </a:lnTo>
                <a:lnTo>
                  <a:pt x="936118" y="149199"/>
                </a:lnTo>
                <a:lnTo>
                  <a:pt x="939481" y="165185"/>
                </a:lnTo>
                <a:lnTo>
                  <a:pt x="941558" y="181652"/>
                </a:lnTo>
                <a:lnTo>
                  <a:pt x="942268" y="198522"/>
                </a:lnTo>
                <a:close/>
              </a:path>
            </a:pathLst>
          </a:custGeom>
          <a:solidFill>
            <a:srgbClr val="3C54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138806" y="1211098"/>
            <a:ext cx="4955540" cy="368681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1400" b="1" spc="105" dirty="0">
                <a:solidFill>
                  <a:srgbClr val="3C5487"/>
                </a:solidFill>
                <a:latin typeface="Tahoma"/>
                <a:cs typeface="Tahoma"/>
              </a:rPr>
              <a:t>CONCEPTS</a:t>
            </a:r>
            <a:endParaRPr sz="1400" dirty="0">
              <a:latin typeface="Tahoma"/>
              <a:cs typeface="Tahoma"/>
            </a:endParaRPr>
          </a:p>
          <a:p>
            <a:pPr marL="24130" marR="666115">
              <a:lnSpc>
                <a:spcPct val="103699"/>
              </a:lnSpc>
              <a:spcBef>
                <a:spcPts val="55"/>
              </a:spcBef>
            </a:pPr>
            <a:r>
              <a:rPr sz="1300" spc="130" dirty="0">
                <a:solidFill>
                  <a:srgbClr val="737373"/>
                </a:solidFill>
                <a:latin typeface="Lucida Sans Unicode"/>
                <a:cs typeface="Lucida Sans Unicode"/>
              </a:rPr>
              <a:t>Introduced</a:t>
            </a:r>
            <a:r>
              <a:rPr sz="1300" spc="22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60" dirty="0">
                <a:solidFill>
                  <a:srgbClr val="737373"/>
                </a:solidFill>
                <a:latin typeface="Lucida Sans Unicode"/>
                <a:cs typeface="Lucida Sans Unicode"/>
              </a:rPr>
              <a:t>to</a:t>
            </a:r>
            <a:r>
              <a:rPr sz="1300" spc="22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100" dirty="0">
                <a:solidFill>
                  <a:srgbClr val="737373"/>
                </a:solidFill>
                <a:latin typeface="Lucida Sans Unicode"/>
                <a:cs typeface="Lucida Sans Unicode"/>
              </a:rPr>
              <a:t>the</a:t>
            </a:r>
            <a:r>
              <a:rPr sz="1300" spc="22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150" dirty="0">
                <a:solidFill>
                  <a:srgbClr val="737373"/>
                </a:solidFill>
                <a:latin typeface="Lucida Sans Unicode"/>
                <a:cs typeface="Lucida Sans Unicode"/>
              </a:rPr>
              <a:t>Committee</a:t>
            </a:r>
            <a:r>
              <a:rPr sz="1300" spc="22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dirty="0">
                <a:solidFill>
                  <a:srgbClr val="737373"/>
                </a:solidFill>
                <a:latin typeface="Lucida Sans Unicode"/>
                <a:cs typeface="Lucida Sans Unicode"/>
              </a:rPr>
              <a:t>of</a:t>
            </a:r>
            <a:r>
              <a:rPr sz="1300" spc="22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135" dirty="0">
                <a:solidFill>
                  <a:srgbClr val="737373"/>
                </a:solidFill>
                <a:latin typeface="Lucida Sans Unicode"/>
                <a:cs typeface="Lucida Sans Unicode"/>
              </a:rPr>
              <a:t>cognizance </a:t>
            </a:r>
            <a:r>
              <a:rPr sz="1300" spc="155" dirty="0">
                <a:solidFill>
                  <a:srgbClr val="737373"/>
                </a:solidFill>
                <a:latin typeface="Lucida Sans Unicode"/>
                <a:cs typeface="Lucida Sans Unicode"/>
              </a:rPr>
              <a:t>and</a:t>
            </a:r>
            <a:r>
              <a:rPr sz="1300" spc="19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145" dirty="0">
                <a:solidFill>
                  <a:srgbClr val="737373"/>
                </a:solidFill>
                <a:latin typeface="Lucida Sans Unicode"/>
                <a:cs typeface="Lucida Sans Unicode"/>
              </a:rPr>
              <a:t>crafted</a:t>
            </a:r>
            <a:r>
              <a:rPr sz="130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80" dirty="0">
                <a:solidFill>
                  <a:srgbClr val="737373"/>
                </a:solidFill>
                <a:latin typeface="Lucida Sans Unicode"/>
                <a:cs typeface="Lucida Sans Unicode"/>
              </a:rPr>
              <a:t>into</a:t>
            </a:r>
            <a:r>
              <a:rPr sz="1300" spc="19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50" dirty="0">
                <a:solidFill>
                  <a:srgbClr val="737373"/>
                </a:solidFill>
                <a:latin typeface="Lucida Sans Unicode"/>
                <a:cs typeface="Lucida Sans Unicode"/>
              </a:rPr>
              <a:t>bills.</a:t>
            </a:r>
            <a:endParaRPr sz="13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sz="1400" b="1" spc="65" dirty="0">
                <a:solidFill>
                  <a:srgbClr val="3C5487"/>
                </a:solidFill>
                <a:latin typeface="Tahoma"/>
                <a:cs typeface="Tahoma"/>
              </a:rPr>
              <a:t>PUBLIC</a:t>
            </a:r>
            <a:r>
              <a:rPr sz="1400" b="1" spc="225" dirty="0">
                <a:solidFill>
                  <a:srgbClr val="3C5487"/>
                </a:solidFill>
                <a:latin typeface="Tahoma"/>
                <a:cs typeface="Tahoma"/>
              </a:rPr>
              <a:t> </a:t>
            </a:r>
            <a:r>
              <a:rPr sz="1400" b="1" spc="70" dirty="0">
                <a:solidFill>
                  <a:srgbClr val="3C5487"/>
                </a:solidFill>
                <a:latin typeface="Tahoma"/>
                <a:cs typeface="Tahoma"/>
              </a:rPr>
              <a:t>HEARING</a:t>
            </a:r>
            <a:endParaRPr sz="1400" dirty="0">
              <a:latin typeface="Tahoma"/>
              <a:cs typeface="Tahoma"/>
            </a:endParaRPr>
          </a:p>
          <a:p>
            <a:pPr marL="12700" marR="5080">
              <a:lnSpc>
                <a:spcPct val="103699"/>
              </a:lnSpc>
              <a:spcBef>
                <a:spcPts val="250"/>
              </a:spcBef>
            </a:pPr>
            <a:r>
              <a:rPr sz="1300" spc="70" dirty="0">
                <a:solidFill>
                  <a:srgbClr val="737373"/>
                </a:solidFill>
                <a:latin typeface="Lucida Sans Unicode"/>
                <a:cs typeface="Lucida Sans Unicode"/>
              </a:rPr>
              <a:t>Bills</a:t>
            </a:r>
            <a:r>
              <a:rPr sz="1300" spc="204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140" dirty="0">
                <a:solidFill>
                  <a:srgbClr val="737373"/>
                </a:solidFill>
                <a:latin typeface="Lucida Sans Unicode"/>
                <a:cs typeface="Lucida Sans Unicode"/>
              </a:rPr>
              <a:t>are</a:t>
            </a:r>
            <a:r>
              <a:rPr sz="1300" spc="204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130" dirty="0">
                <a:solidFill>
                  <a:srgbClr val="737373"/>
                </a:solidFill>
                <a:latin typeface="Lucida Sans Unicode"/>
                <a:cs typeface="Lucida Sans Unicode"/>
              </a:rPr>
              <a:t>raised</a:t>
            </a:r>
            <a:r>
              <a:rPr sz="1300" spc="204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50" dirty="0">
                <a:solidFill>
                  <a:srgbClr val="737373"/>
                </a:solidFill>
                <a:latin typeface="Lucida Sans Unicode"/>
                <a:cs typeface="Lucida Sans Unicode"/>
              </a:rPr>
              <a:t>for</a:t>
            </a:r>
            <a:r>
              <a:rPr sz="1300" spc="204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120" dirty="0">
                <a:solidFill>
                  <a:srgbClr val="737373"/>
                </a:solidFill>
                <a:latin typeface="Lucida Sans Unicode"/>
                <a:cs typeface="Lucida Sans Unicode"/>
              </a:rPr>
              <a:t>public</a:t>
            </a:r>
            <a:r>
              <a:rPr sz="1300" spc="204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110" dirty="0">
                <a:solidFill>
                  <a:srgbClr val="737373"/>
                </a:solidFill>
                <a:latin typeface="Lucida Sans Unicode"/>
                <a:cs typeface="Lucida Sans Unicode"/>
              </a:rPr>
              <a:t>hearing.</a:t>
            </a:r>
            <a:r>
              <a:rPr sz="1300" spc="204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100" dirty="0">
                <a:solidFill>
                  <a:srgbClr val="737373"/>
                </a:solidFill>
                <a:latin typeface="Lucida Sans Unicode"/>
                <a:cs typeface="Lucida Sans Unicode"/>
              </a:rPr>
              <a:t>Oral</a:t>
            </a:r>
            <a:r>
              <a:rPr sz="1300" spc="204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155" dirty="0">
                <a:solidFill>
                  <a:srgbClr val="737373"/>
                </a:solidFill>
                <a:latin typeface="Lucida Sans Unicode"/>
                <a:cs typeface="Lucida Sans Unicode"/>
              </a:rPr>
              <a:t>and</a:t>
            </a:r>
            <a:r>
              <a:rPr sz="1300" spc="204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90" dirty="0">
                <a:solidFill>
                  <a:srgbClr val="737373"/>
                </a:solidFill>
                <a:latin typeface="Lucida Sans Unicode"/>
                <a:cs typeface="Lucida Sans Unicode"/>
              </a:rPr>
              <a:t>written </a:t>
            </a:r>
            <a:r>
              <a:rPr sz="1300" spc="125" dirty="0">
                <a:solidFill>
                  <a:srgbClr val="737373"/>
                </a:solidFill>
                <a:latin typeface="Lucida Sans Unicode"/>
                <a:cs typeface="Lucida Sans Unicode"/>
              </a:rPr>
              <a:t>testimony</a:t>
            </a:r>
            <a:r>
              <a:rPr sz="1300" spc="24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dirty="0">
                <a:solidFill>
                  <a:srgbClr val="737373"/>
                </a:solidFill>
                <a:latin typeface="Lucida Sans Unicode"/>
                <a:cs typeface="Lucida Sans Unicode"/>
              </a:rPr>
              <a:t>is</a:t>
            </a:r>
            <a:r>
              <a:rPr sz="1300" spc="25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155" dirty="0">
                <a:solidFill>
                  <a:srgbClr val="737373"/>
                </a:solidFill>
                <a:latin typeface="Lucida Sans Unicode"/>
                <a:cs typeface="Lucida Sans Unicode"/>
              </a:rPr>
              <a:t>accepted.</a:t>
            </a:r>
            <a:endParaRPr sz="13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685"/>
              </a:spcBef>
            </a:pPr>
            <a:r>
              <a:rPr sz="1400" b="1" spc="120" dirty="0">
                <a:solidFill>
                  <a:srgbClr val="3C5487"/>
                </a:solidFill>
                <a:latin typeface="Tahoma"/>
                <a:cs typeface="Tahoma"/>
              </a:rPr>
              <a:t>COMMITTEE</a:t>
            </a:r>
            <a:r>
              <a:rPr sz="1400" b="1" spc="245" dirty="0">
                <a:solidFill>
                  <a:srgbClr val="3C5487"/>
                </a:solidFill>
                <a:latin typeface="Tahoma"/>
                <a:cs typeface="Tahoma"/>
              </a:rPr>
              <a:t> </a:t>
            </a:r>
            <a:r>
              <a:rPr sz="1400" b="1" spc="110" dirty="0">
                <a:solidFill>
                  <a:srgbClr val="3C5487"/>
                </a:solidFill>
                <a:latin typeface="Tahoma"/>
                <a:cs typeface="Tahoma"/>
              </a:rPr>
              <a:t>VOTE</a:t>
            </a:r>
            <a:endParaRPr sz="14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z="1300" spc="80" dirty="0">
                <a:solidFill>
                  <a:srgbClr val="737373"/>
                </a:solidFill>
                <a:latin typeface="Lucida Sans Unicode"/>
                <a:cs typeface="Lucida Sans Unicode"/>
              </a:rPr>
              <a:t>After</a:t>
            </a:r>
            <a:r>
              <a:rPr sz="1300" spc="19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155" dirty="0">
                <a:solidFill>
                  <a:srgbClr val="737373"/>
                </a:solidFill>
                <a:latin typeface="Lucida Sans Unicode"/>
                <a:cs typeface="Lucida Sans Unicode"/>
              </a:rPr>
              <a:t>a</a:t>
            </a:r>
            <a:r>
              <a:rPr sz="130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120" dirty="0">
                <a:solidFill>
                  <a:srgbClr val="737373"/>
                </a:solidFill>
                <a:latin typeface="Lucida Sans Unicode"/>
                <a:cs typeface="Lucida Sans Unicode"/>
              </a:rPr>
              <a:t>public</a:t>
            </a:r>
            <a:r>
              <a:rPr sz="130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110" dirty="0">
                <a:solidFill>
                  <a:srgbClr val="737373"/>
                </a:solidFill>
                <a:latin typeface="Lucida Sans Unicode"/>
                <a:cs typeface="Lucida Sans Unicode"/>
              </a:rPr>
              <a:t>hearing,</a:t>
            </a:r>
            <a:r>
              <a:rPr sz="1300" spc="204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75" dirty="0">
                <a:solidFill>
                  <a:srgbClr val="737373"/>
                </a:solidFill>
                <a:latin typeface="Lucida Sans Unicode"/>
                <a:cs typeface="Lucida Sans Unicode"/>
              </a:rPr>
              <a:t>bills</a:t>
            </a:r>
            <a:r>
              <a:rPr sz="130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140" dirty="0">
                <a:solidFill>
                  <a:srgbClr val="737373"/>
                </a:solidFill>
                <a:latin typeface="Lucida Sans Unicode"/>
                <a:cs typeface="Lucida Sans Unicode"/>
              </a:rPr>
              <a:t>are</a:t>
            </a:r>
            <a:r>
              <a:rPr sz="130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110" dirty="0">
                <a:solidFill>
                  <a:srgbClr val="737373"/>
                </a:solidFill>
                <a:latin typeface="Lucida Sans Unicode"/>
                <a:cs typeface="Lucida Sans Unicode"/>
              </a:rPr>
              <a:t>eligible</a:t>
            </a:r>
            <a:r>
              <a:rPr sz="130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50" dirty="0">
                <a:solidFill>
                  <a:srgbClr val="737373"/>
                </a:solidFill>
                <a:latin typeface="Lucida Sans Unicode"/>
                <a:cs typeface="Lucida Sans Unicode"/>
              </a:rPr>
              <a:t>for</a:t>
            </a:r>
            <a:r>
              <a:rPr sz="1300" spc="204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105" dirty="0">
                <a:solidFill>
                  <a:srgbClr val="737373"/>
                </a:solidFill>
                <a:latin typeface="Lucida Sans Unicode"/>
                <a:cs typeface="Lucida Sans Unicode"/>
              </a:rPr>
              <a:t>a</a:t>
            </a:r>
            <a:endParaRPr sz="1300" dirty="0">
              <a:latin typeface="Lucida Sans Unicode"/>
              <a:cs typeface="Lucida Sans Unicode"/>
            </a:endParaRPr>
          </a:p>
          <a:p>
            <a:pPr marL="12700" marR="130810">
              <a:lnSpc>
                <a:spcPct val="103699"/>
              </a:lnSpc>
            </a:pPr>
            <a:r>
              <a:rPr sz="1300" spc="155" dirty="0">
                <a:solidFill>
                  <a:srgbClr val="737373"/>
                </a:solidFill>
                <a:latin typeface="Lucida Sans Unicode"/>
                <a:cs typeface="Lucida Sans Unicode"/>
              </a:rPr>
              <a:t>committee</a:t>
            </a:r>
            <a:r>
              <a:rPr sz="1300" spc="19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95" dirty="0">
                <a:solidFill>
                  <a:srgbClr val="737373"/>
                </a:solidFill>
                <a:latin typeface="Lucida Sans Unicode"/>
                <a:cs typeface="Lucida Sans Unicode"/>
              </a:rPr>
              <a:t>vote.</a:t>
            </a:r>
            <a:r>
              <a:rPr sz="130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70" dirty="0">
                <a:solidFill>
                  <a:srgbClr val="737373"/>
                </a:solidFill>
                <a:latin typeface="Lucida Sans Unicode"/>
                <a:cs typeface="Lucida Sans Unicode"/>
              </a:rPr>
              <a:t>Bills</a:t>
            </a:r>
            <a:r>
              <a:rPr sz="130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175" dirty="0">
                <a:solidFill>
                  <a:srgbClr val="737373"/>
                </a:solidFill>
                <a:latin typeface="Lucida Sans Unicode"/>
                <a:cs typeface="Lucida Sans Unicode"/>
              </a:rPr>
              <a:t>acted</a:t>
            </a:r>
            <a:r>
              <a:rPr sz="130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75" dirty="0">
                <a:solidFill>
                  <a:srgbClr val="737373"/>
                </a:solidFill>
                <a:latin typeface="Lucida Sans Unicode"/>
                <a:cs typeface="Lucida Sans Unicode"/>
              </a:rPr>
              <a:t>on</a:t>
            </a:r>
            <a:r>
              <a:rPr sz="1300" spc="19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145" dirty="0">
                <a:solidFill>
                  <a:srgbClr val="737373"/>
                </a:solidFill>
                <a:latin typeface="Lucida Sans Unicode"/>
                <a:cs typeface="Lucida Sans Unicode"/>
              </a:rPr>
              <a:t>favorably</a:t>
            </a:r>
            <a:r>
              <a:rPr sz="130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140" dirty="0">
                <a:solidFill>
                  <a:srgbClr val="737373"/>
                </a:solidFill>
                <a:latin typeface="Lucida Sans Unicode"/>
                <a:cs typeface="Lucida Sans Unicode"/>
              </a:rPr>
              <a:t>are</a:t>
            </a:r>
            <a:r>
              <a:rPr sz="130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90" dirty="0">
                <a:solidFill>
                  <a:srgbClr val="737373"/>
                </a:solidFill>
                <a:latin typeface="Lucida Sans Unicode"/>
                <a:cs typeface="Lucida Sans Unicode"/>
              </a:rPr>
              <a:t>sent </a:t>
            </a:r>
            <a:r>
              <a:rPr sz="1300" spc="60" dirty="0">
                <a:solidFill>
                  <a:srgbClr val="737373"/>
                </a:solidFill>
                <a:latin typeface="Lucida Sans Unicode"/>
                <a:cs typeface="Lucida Sans Unicode"/>
              </a:rPr>
              <a:t>to</a:t>
            </a:r>
            <a:r>
              <a:rPr sz="1300" spc="21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100" dirty="0">
                <a:solidFill>
                  <a:srgbClr val="737373"/>
                </a:solidFill>
                <a:latin typeface="Lucida Sans Unicode"/>
                <a:cs typeface="Lucida Sans Unicode"/>
              </a:rPr>
              <a:t>the</a:t>
            </a:r>
            <a:r>
              <a:rPr lang="en-US" sz="1300" spc="100" dirty="0">
                <a:solidFill>
                  <a:srgbClr val="737373"/>
                </a:solidFill>
                <a:latin typeface="Lucida Sans Unicode"/>
                <a:cs typeface="Lucida Sans Unicode"/>
              </a:rPr>
              <a:t> Chamber of origin:</a:t>
            </a:r>
            <a:r>
              <a:rPr sz="1300" spc="22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110" dirty="0">
                <a:solidFill>
                  <a:srgbClr val="737373"/>
                </a:solidFill>
                <a:latin typeface="Lucida Sans Unicode"/>
                <a:cs typeface="Lucida Sans Unicode"/>
              </a:rPr>
              <a:t>House</a:t>
            </a:r>
            <a:r>
              <a:rPr sz="1300" spc="22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dirty="0">
                <a:solidFill>
                  <a:srgbClr val="737373"/>
                </a:solidFill>
                <a:latin typeface="Lucida Sans Unicode"/>
                <a:cs typeface="Lucida Sans Unicode"/>
              </a:rPr>
              <a:t>or</a:t>
            </a:r>
            <a:r>
              <a:rPr sz="1300" spc="21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300" spc="125" dirty="0">
                <a:solidFill>
                  <a:srgbClr val="737373"/>
                </a:solidFill>
                <a:latin typeface="Lucida Sans Unicode"/>
                <a:cs typeface="Lucida Sans Unicode"/>
              </a:rPr>
              <a:t>Senate.</a:t>
            </a:r>
            <a:endParaRPr sz="13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545"/>
              </a:spcBef>
            </a:pPr>
            <a:r>
              <a:rPr sz="1400" b="1" spc="80" dirty="0">
                <a:solidFill>
                  <a:srgbClr val="3C5487"/>
                </a:solidFill>
                <a:latin typeface="Tahoma"/>
                <a:cs typeface="Tahoma"/>
              </a:rPr>
              <a:t>SENATE/</a:t>
            </a:r>
            <a:r>
              <a:rPr sz="1400" b="1" spc="-265" dirty="0">
                <a:solidFill>
                  <a:srgbClr val="3C5487"/>
                </a:solidFill>
                <a:latin typeface="Tahoma"/>
                <a:cs typeface="Tahoma"/>
              </a:rPr>
              <a:t> </a:t>
            </a:r>
            <a:r>
              <a:rPr sz="1400" b="1" spc="110" dirty="0">
                <a:solidFill>
                  <a:srgbClr val="3C5487"/>
                </a:solidFill>
                <a:latin typeface="Tahoma"/>
                <a:cs typeface="Tahoma"/>
              </a:rPr>
              <a:t>HOUSE</a:t>
            </a:r>
            <a:r>
              <a:rPr sz="1400" b="1" spc="254" dirty="0">
                <a:solidFill>
                  <a:srgbClr val="3C5487"/>
                </a:solidFill>
                <a:latin typeface="Tahoma"/>
                <a:cs typeface="Tahoma"/>
              </a:rPr>
              <a:t> </a:t>
            </a:r>
            <a:r>
              <a:rPr sz="1400" b="1" spc="90" dirty="0">
                <a:solidFill>
                  <a:srgbClr val="3C5487"/>
                </a:solidFill>
                <a:latin typeface="Tahoma"/>
                <a:cs typeface="Tahoma"/>
              </a:rPr>
              <a:t>VOTES</a:t>
            </a:r>
            <a:endParaRPr sz="1400" dirty="0">
              <a:latin typeface="Tahoma"/>
              <a:cs typeface="Tahoma"/>
            </a:endParaRPr>
          </a:p>
          <a:p>
            <a:pPr marL="24130" marR="819785" algn="just">
              <a:lnSpc>
                <a:spcPct val="107000"/>
              </a:lnSpc>
              <a:spcBef>
                <a:spcPts val="250"/>
              </a:spcBef>
            </a:pPr>
            <a:r>
              <a:rPr sz="1400" spc="160" dirty="0">
                <a:solidFill>
                  <a:srgbClr val="737373"/>
                </a:solidFill>
                <a:latin typeface="Tahoma"/>
                <a:cs typeface="Tahoma"/>
              </a:rPr>
              <a:t>Once</a:t>
            </a:r>
            <a:r>
              <a:rPr sz="1400" spc="220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400" spc="140" dirty="0">
                <a:solidFill>
                  <a:srgbClr val="737373"/>
                </a:solidFill>
                <a:latin typeface="Tahoma"/>
                <a:cs typeface="Tahoma"/>
              </a:rPr>
              <a:t>approved</a:t>
            </a:r>
            <a:r>
              <a:rPr sz="1400" spc="225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400" spc="95" dirty="0">
                <a:solidFill>
                  <a:srgbClr val="737373"/>
                </a:solidFill>
                <a:latin typeface="Tahoma"/>
                <a:cs typeface="Tahoma"/>
              </a:rPr>
              <a:t>by</a:t>
            </a:r>
            <a:r>
              <a:rPr sz="1400" spc="225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400" spc="140" dirty="0">
                <a:solidFill>
                  <a:srgbClr val="737373"/>
                </a:solidFill>
                <a:latin typeface="Tahoma"/>
                <a:cs typeface="Tahoma"/>
              </a:rPr>
              <a:t>both</a:t>
            </a:r>
            <a:r>
              <a:rPr sz="1400" spc="225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lang="en-US" sz="1400" spc="130" dirty="0">
                <a:solidFill>
                  <a:srgbClr val="737373"/>
                </a:solidFill>
                <a:latin typeface="Tahoma"/>
                <a:cs typeface="Tahoma"/>
              </a:rPr>
              <a:t>C</a:t>
            </a:r>
            <a:r>
              <a:rPr sz="1400" spc="130" dirty="0">
                <a:solidFill>
                  <a:srgbClr val="737373"/>
                </a:solidFill>
                <a:latin typeface="Tahoma"/>
                <a:cs typeface="Tahoma"/>
              </a:rPr>
              <a:t>hambers</a:t>
            </a:r>
            <a:r>
              <a:rPr sz="1400" spc="225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400" spc="130" dirty="0">
                <a:solidFill>
                  <a:srgbClr val="737373"/>
                </a:solidFill>
                <a:latin typeface="Tahoma"/>
                <a:cs typeface="Tahoma"/>
              </a:rPr>
              <a:t>for</a:t>
            </a:r>
            <a:r>
              <a:rPr sz="1400" spc="225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400" spc="114" dirty="0">
                <a:solidFill>
                  <a:srgbClr val="737373"/>
                </a:solidFill>
                <a:latin typeface="Tahoma"/>
                <a:cs typeface="Tahoma"/>
              </a:rPr>
              <a:t>final </a:t>
            </a:r>
            <a:r>
              <a:rPr sz="1400" spc="125" dirty="0">
                <a:solidFill>
                  <a:srgbClr val="737373"/>
                </a:solidFill>
                <a:latin typeface="Tahoma"/>
                <a:cs typeface="Tahoma"/>
              </a:rPr>
              <a:t>action,</a:t>
            </a:r>
            <a:r>
              <a:rPr sz="1400" spc="220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400" spc="120" dirty="0">
                <a:solidFill>
                  <a:srgbClr val="737373"/>
                </a:solidFill>
                <a:latin typeface="Tahoma"/>
                <a:cs typeface="Tahoma"/>
              </a:rPr>
              <a:t>the</a:t>
            </a:r>
            <a:r>
              <a:rPr sz="1400" spc="225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400" spc="120" dirty="0">
                <a:solidFill>
                  <a:srgbClr val="737373"/>
                </a:solidFill>
                <a:latin typeface="Tahoma"/>
                <a:cs typeface="Tahoma"/>
              </a:rPr>
              <a:t>bill</a:t>
            </a:r>
            <a:r>
              <a:rPr sz="1400" spc="220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400" spc="75" dirty="0">
                <a:solidFill>
                  <a:srgbClr val="737373"/>
                </a:solidFill>
                <a:latin typeface="Tahoma"/>
                <a:cs typeface="Tahoma"/>
              </a:rPr>
              <a:t>is</a:t>
            </a:r>
            <a:r>
              <a:rPr sz="1400" spc="225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400" spc="125" dirty="0">
                <a:solidFill>
                  <a:srgbClr val="737373"/>
                </a:solidFill>
                <a:latin typeface="Tahoma"/>
                <a:cs typeface="Tahoma"/>
              </a:rPr>
              <a:t>sent</a:t>
            </a:r>
            <a:r>
              <a:rPr sz="1400" spc="220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400" spc="114" dirty="0">
                <a:solidFill>
                  <a:srgbClr val="737373"/>
                </a:solidFill>
                <a:latin typeface="Tahoma"/>
                <a:cs typeface="Tahoma"/>
              </a:rPr>
              <a:t>to</a:t>
            </a:r>
            <a:r>
              <a:rPr sz="1400" spc="225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400" spc="120" dirty="0">
                <a:solidFill>
                  <a:srgbClr val="737373"/>
                </a:solidFill>
                <a:latin typeface="Tahoma"/>
                <a:cs typeface="Tahoma"/>
              </a:rPr>
              <a:t>the</a:t>
            </a:r>
            <a:r>
              <a:rPr sz="1400" spc="220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400" spc="160" dirty="0">
                <a:solidFill>
                  <a:srgbClr val="737373"/>
                </a:solidFill>
                <a:latin typeface="Tahoma"/>
                <a:cs typeface="Tahoma"/>
              </a:rPr>
              <a:t>Governor</a:t>
            </a:r>
            <a:r>
              <a:rPr sz="1400" spc="225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400" spc="105" dirty="0">
                <a:solidFill>
                  <a:srgbClr val="737373"/>
                </a:solidFill>
                <a:latin typeface="Tahoma"/>
                <a:cs typeface="Tahoma"/>
              </a:rPr>
              <a:t>for his</a:t>
            </a:r>
            <a:r>
              <a:rPr sz="1400" spc="215" dirty="0">
                <a:solidFill>
                  <a:srgbClr val="737373"/>
                </a:solidFill>
                <a:latin typeface="Tahoma"/>
                <a:cs typeface="Tahoma"/>
              </a:rPr>
              <a:t> </a:t>
            </a:r>
            <a:r>
              <a:rPr sz="1400" spc="114" dirty="0">
                <a:solidFill>
                  <a:srgbClr val="737373"/>
                </a:solidFill>
                <a:latin typeface="Tahoma"/>
                <a:cs typeface="Tahoma"/>
              </a:rPr>
              <a:t>signature.</a:t>
            </a:r>
            <a:endParaRPr sz="1400" dirty="0">
              <a:latin typeface="Tahoma"/>
              <a:cs typeface="Tahoma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1083566" y="209186"/>
            <a:ext cx="3232150" cy="87121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algn="ctr">
              <a:lnSpc>
                <a:spcPts val="3315"/>
              </a:lnSpc>
              <a:spcBef>
                <a:spcPts val="120"/>
              </a:spcBef>
            </a:pPr>
            <a:r>
              <a:rPr sz="2950" spc="630" dirty="0">
                <a:solidFill>
                  <a:srgbClr val="FFFFFF"/>
                </a:solidFill>
              </a:rPr>
              <a:t>How</a:t>
            </a:r>
            <a:r>
              <a:rPr sz="2950" spc="190" dirty="0">
                <a:solidFill>
                  <a:srgbClr val="FFFFFF"/>
                </a:solidFill>
              </a:rPr>
              <a:t> </a:t>
            </a:r>
            <a:r>
              <a:rPr sz="2950" spc="660" dirty="0">
                <a:solidFill>
                  <a:srgbClr val="FFFFFF"/>
                </a:solidFill>
              </a:rPr>
              <a:t>a</a:t>
            </a:r>
            <a:r>
              <a:rPr sz="2950" spc="195" dirty="0">
                <a:solidFill>
                  <a:srgbClr val="FFFFFF"/>
                </a:solidFill>
              </a:rPr>
              <a:t> </a:t>
            </a:r>
            <a:r>
              <a:rPr sz="2950" spc="320" dirty="0">
                <a:solidFill>
                  <a:srgbClr val="FFFFFF"/>
                </a:solidFill>
              </a:rPr>
              <a:t>Bill</a:t>
            </a:r>
            <a:endParaRPr sz="2950"/>
          </a:p>
          <a:p>
            <a:pPr algn="ctr">
              <a:lnSpc>
                <a:spcPts val="3315"/>
              </a:lnSpc>
            </a:pPr>
            <a:r>
              <a:rPr sz="2950" spc="605" dirty="0">
                <a:solidFill>
                  <a:srgbClr val="FFFFFF"/>
                </a:solidFill>
              </a:rPr>
              <a:t>Becomes</a:t>
            </a:r>
            <a:r>
              <a:rPr sz="2950" spc="190" dirty="0">
                <a:solidFill>
                  <a:srgbClr val="FFFFFF"/>
                </a:solidFill>
              </a:rPr>
              <a:t> </a:t>
            </a:r>
            <a:r>
              <a:rPr sz="2950" spc="660" dirty="0">
                <a:solidFill>
                  <a:srgbClr val="FFFFFF"/>
                </a:solidFill>
              </a:rPr>
              <a:t>a</a:t>
            </a:r>
            <a:r>
              <a:rPr sz="2950" spc="190" dirty="0">
                <a:solidFill>
                  <a:srgbClr val="FFFFFF"/>
                </a:solidFill>
              </a:rPr>
              <a:t> </a:t>
            </a:r>
            <a:r>
              <a:rPr sz="2950" spc="525" dirty="0">
                <a:solidFill>
                  <a:srgbClr val="FFFFFF"/>
                </a:solidFill>
              </a:rPr>
              <a:t>Law</a:t>
            </a:r>
            <a:endParaRPr sz="2950"/>
          </a:p>
        </p:txBody>
      </p:sp>
      <p:sp>
        <p:nvSpPr>
          <p:cNvPr id="15" name="object 15"/>
          <p:cNvSpPr/>
          <p:nvPr/>
        </p:nvSpPr>
        <p:spPr>
          <a:xfrm>
            <a:off x="-32" y="3954206"/>
            <a:ext cx="942340" cy="397510"/>
          </a:xfrm>
          <a:custGeom>
            <a:avLst/>
            <a:gdLst/>
            <a:ahLst/>
            <a:cxnLst/>
            <a:rect l="l" t="t" r="r" b="b"/>
            <a:pathLst>
              <a:path w="942340" h="397510">
                <a:moveTo>
                  <a:pt x="942268" y="198521"/>
                </a:moveTo>
                <a:lnTo>
                  <a:pt x="935575" y="249020"/>
                </a:lnTo>
                <a:lnTo>
                  <a:pt x="909595" y="307833"/>
                </a:lnTo>
                <a:lnTo>
                  <a:pt x="878815" y="344159"/>
                </a:lnTo>
                <a:lnTo>
                  <a:pt x="840056" y="372200"/>
                </a:lnTo>
                <a:lnTo>
                  <a:pt x="794806" y="390415"/>
                </a:lnTo>
                <a:lnTo>
                  <a:pt x="744557" y="397258"/>
                </a:lnTo>
                <a:lnTo>
                  <a:pt x="0" y="397258"/>
                </a:lnTo>
                <a:lnTo>
                  <a:pt x="0" y="0"/>
                </a:lnTo>
                <a:lnTo>
                  <a:pt x="745124" y="0"/>
                </a:lnTo>
                <a:lnTo>
                  <a:pt x="794892" y="6925"/>
                </a:lnTo>
                <a:lnTo>
                  <a:pt x="839883" y="25304"/>
                </a:lnTo>
                <a:lnTo>
                  <a:pt x="878589" y="53469"/>
                </a:lnTo>
                <a:lnTo>
                  <a:pt x="909504" y="89754"/>
                </a:lnTo>
                <a:lnTo>
                  <a:pt x="931334" y="132919"/>
                </a:lnTo>
                <a:lnTo>
                  <a:pt x="931334" y="133348"/>
                </a:lnTo>
                <a:lnTo>
                  <a:pt x="931549" y="133777"/>
                </a:lnTo>
                <a:lnTo>
                  <a:pt x="936118" y="149199"/>
                </a:lnTo>
                <a:lnTo>
                  <a:pt x="939481" y="165184"/>
                </a:lnTo>
                <a:lnTo>
                  <a:pt x="941558" y="181652"/>
                </a:lnTo>
                <a:lnTo>
                  <a:pt x="942268" y="198521"/>
                </a:lnTo>
                <a:close/>
              </a:path>
            </a:pathLst>
          </a:custGeom>
          <a:solidFill>
            <a:srgbClr val="3C5487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265317" y="0"/>
            <a:ext cx="2498090" cy="4933950"/>
            <a:chOff x="6265317" y="0"/>
            <a:chExt cx="2498090" cy="4933950"/>
          </a:xfrm>
        </p:grpSpPr>
        <p:sp>
          <p:nvSpPr>
            <p:cNvPr id="3" name="object 3"/>
            <p:cNvSpPr/>
            <p:nvPr/>
          </p:nvSpPr>
          <p:spPr>
            <a:xfrm>
              <a:off x="7695815" y="1420882"/>
              <a:ext cx="1067435" cy="3513454"/>
            </a:xfrm>
            <a:custGeom>
              <a:avLst/>
              <a:gdLst/>
              <a:ahLst/>
              <a:cxnLst/>
              <a:rect l="l" t="t" r="r" b="b"/>
              <a:pathLst>
                <a:path w="1067434" h="3513454">
                  <a:moveTo>
                    <a:pt x="1067183" y="3513067"/>
                  </a:moveTo>
                  <a:lnTo>
                    <a:pt x="0" y="3513067"/>
                  </a:lnTo>
                  <a:lnTo>
                    <a:pt x="0" y="0"/>
                  </a:lnTo>
                  <a:lnTo>
                    <a:pt x="1067183" y="0"/>
                  </a:lnTo>
                  <a:lnTo>
                    <a:pt x="1067183" y="3513067"/>
                  </a:lnTo>
                  <a:close/>
                </a:path>
              </a:pathLst>
            </a:custGeom>
            <a:solidFill>
              <a:srgbClr val="999A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265317" y="0"/>
              <a:ext cx="2498090" cy="2532380"/>
            </a:xfrm>
            <a:custGeom>
              <a:avLst/>
              <a:gdLst/>
              <a:ahLst/>
              <a:cxnLst/>
              <a:rect l="l" t="t" r="r" b="b"/>
              <a:pathLst>
                <a:path w="2498090" h="2532380">
                  <a:moveTo>
                    <a:pt x="1535183" y="2532095"/>
                  </a:moveTo>
                  <a:lnTo>
                    <a:pt x="1487366" y="2531364"/>
                  </a:lnTo>
                  <a:lnTo>
                    <a:pt x="1439913" y="2529187"/>
                  </a:lnTo>
                  <a:lnTo>
                    <a:pt x="1392846" y="2525584"/>
                  </a:lnTo>
                  <a:lnTo>
                    <a:pt x="1346185" y="2520576"/>
                  </a:lnTo>
                  <a:lnTo>
                    <a:pt x="1299952" y="2514186"/>
                  </a:lnTo>
                  <a:lnTo>
                    <a:pt x="1254168" y="2506433"/>
                  </a:lnTo>
                  <a:lnTo>
                    <a:pt x="1208854" y="2497339"/>
                  </a:lnTo>
                  <a:lnTo>
                    <a:pt x="1164032" y="2486927"/>
                  </a:lnTo>
                  <a:lnTo>
                    <a:pt x="1119722" y="2475215"/>
                  </a:lnTo>
                  <a:lnTo>
                    <a:pt x="1075946" y="2462227"/>
                  </a:lnTo>
                  <a:lnTo>
                    <a:pt x="1032726" y="2447983"/>
                  </a:lnTo>
                  <a:lnTo>
                    <a:pt x="990082" y="2432504"/>
                  </a:lnTo>
                  <a:lnTo>
                    <a:pt x="948036" y="2415812"/>
                  </a:lnTo>
                  <a:lnTo>
                    <a:pt x="906609" y="2397928"/>
                  </a:lnTo>
                  <a:lnTo>
                    <a:pt x="865821" y="2378873"/>
                  </a:lnTo>
                  <a:lnTo>
                    <a:pt x="825696" y="2358669"/>
                  </a:lnTo>
                  <a:lnTo>
                    <a:pt x="786252" y="2337336"/>
                  </a:lnTo>
                  <a:lnTo>
                    <a:pt x="747513" y="2314895"/>
                  </a:lnTo>
                  <a:lnTo>
                    <a:pt x="709498" y="2291369"/>
                  </a:lnTo>
                  <a:lnTo>
                    <a:pt x="672230" y="2266778"/>
                  </a:lnTo>
                  <a:lnTo>
                    <a:pt x="635730" y="2241144"/>
                  </a:lnTo>
                  <a:lnTo>
                    <a:pt x="600018" y="2214487"/>
                  </a:lnTo>
                  <a:lnTo>
                    <a:pt x="565116" y="2186829"/>
                  </a:lnTo>
                  <a:lnTo>
                    <a:pt x="531045" y="2158191"/>
                  </a:lnTo>
                  <a:lnTo>
                    <a:pt x="497827" y="2128595"/>
                  </a:lnTo>
                  <a:lnTo>
                    <a:pt x="465482" y="2098062"/>
                  </a:lnTo>
                  <a:lnTo>
                    <a:pt x="434033" y="2066612"/>
                  </a:lnTo>
                  <a:lnTo>
                    <a:pt x="403499" y="2034267"/>
                  </a:lnTo>
                  <a:lnTo>
                    <a:pt x="373903" y="2001049"/>
                  </a:lnTo>
                  <a:lnTo>
                    <a:pt x="345265" y="1966978"/>
                  </a:lnTo>
                  <a:lnTo>
                    <a:pt x="317607" y="1932076"/>
                  </a:lnTo>
                  <a:lnTo>
                    <a:pt x="290951" y="1896365"/>
                  </a:lnTo>
                  <a:lnTo>
                    <a:pt x="265316" y="1859864"/>
                  </a:lnTo>
                  <a:lnTo>
                    <a:pt x="240725" y="1822596"/>
                  </a:lnTo>
                  <a:lnTo>
                    <a:pt x="217199" y="1784581"/>
                  </a:lnTo>
                  <a:lnTo>
                    <a:pt x="194759" y="1745842"/>
                  </a:lnTo>
                  <a:lnTo>
                    <a:pt x="173425" y="1706399"/>
                  </a:lnTo>
                  <a:lnTo>
                    <a:pt x="153221" y="1666273"/>
                  </a:lnTo>
                  <a:lnTo>
                    <a:pt x="134166" y="1625486"/>
                  </a:lnTo>
                  <a:lnTo>
                    <a:pt x="116282" y="1584058"/>
                  </a:lnTo>
                  <a:lnTo>
                    <a:pt x="99590" y="1542012"/>
                  </a:lnTo>
                  <a:lnTo>
                    <a:pt x="84111" y="1499368"/>
                  </a:lnTo>
                  <a:lnTo>
                    <a:pt x="69867" y="1456148"/>
                  </a:lnTo>
                  <a:lnTo>
                    <a:pt x="56879" y="1412372"/>
                  </a:lnTo>
                  <a:lnTo>
                    <a:pt x="45168" y="1368063"/>
                  </a:lnTo>
                  <a:lnTo>
                    <a:pt x="34755" y="1323240"/>
                  </a:lnTo>
                  <a:lnTo>
                    <a:pt x="25661" y="1277927"/>
                  </a:lnTo>
                  <a:lnTo>
                    <a:pt x="17909" y="1232143"/>
                  </a:lnTo>
                  <a:lnTo>
                    <a:pt x="11518" y="1185910"/>
                  </a:lnTo>
                  <a:lnTo>
                    <a:pt x="6511" y="1139249"/>
                  </a:lnTo>
                  <a:lnTo>
                    <a:pt x="2907" y="1092181"/>
                  </a:lnTo>
                  <a:lnTo>
                    <a:pt x="730" y="1044728"/>
                  </a:lnTo>
                  <a:lnTo>
                    <a:pt x="0" y="996911"/>
                  </a:lnTo>
                  <a:lnTo>
                    <a:pt x="730" y="949094"/>
                  </a:lnTo>
                  <a:lnTo>
                    <a:pt x="2907" y="901641"/>
                  </a:lnTo>
                  <a:lnTo>
                    <a:pt x="6511" y="854574"/>
                  </a:lnTo>
                  <a:lnTo>
                    <a:pt x="11518" y="807913"/>
                  </a:lnTo>
                  <a:lnTo>
                    <a:pt x="17909" y="761680"/>
                  </a:lnTo>
                  <a:lnTo>
                    <a:pt x="25661" y="715896"/>
                  </a:lnTo>
                  <a:lnTo>
                    <a:pt x="34755" y="670582"/>
                  </a:lnTo>
                  <a:lnTo>
                    <a:pt x="45168" y="625760"/>
                  </a:lnTo>
                  <a:lnTo>
                    <a:pt x="56879" y="581450"/>
                  </a:lnTo>
                  <a:lnTo>
                    <a:pt x="69867" y="537675"/>
                  </a:lnTo>
                  <a:lnTo>
                    <a:pt x="84111" y="494454"/>
                  </a:lnTo>
                  <a:lnTo>
                    <a:pt x="99590" y="451811"/>
                  </a:lnTo>
                  <a:lnTo>
                    <a:pt x="116282" y="409764"/>
                  </a:lnTo>
                  <a:lnTo>
                    <a:pt x="134166" y="368337"/>
                  </a:lnTo>
                  <a:lnTo>
                    <a:pt x="153221" y="327550"/>
                  </a:lnTo>
                  <a:lnTo>
                    <a:pt x="173425" y="287424"/>
                  </a:lnTo>
                  <a:lnTo>
                    <a:pt x="194759" y="247981"/>
                  </a:lnTo>
                  <a:lnTo>
                    <a:pt x="217199" y="209241"/>
                  </a:lnTo>
                  <a:lnTo>
                    <a:pt x="240725" y="171227"/>
                  </a:lnTo>
                  <a:lnTo>
                    <a:pt x="265316" y="133959"/>
                  </a:lnTo>
                  <a:lnTo>
                    <a:pt x="290951" y="97458"/>
                  </a:lnTo>
                  <a:lnTo>
                    <a:pt x="317607" y="61746"/>
                  </a:lnTo>
                  <a:lnTo>
                    <a:pt x="345265" y="26844"/>
                  </a:lnTo>
                  <a:lnTo>
                    <a:pt x="367829" y="0"/>
                  </a:lnTo>
                  <a:lnTo>
                    <a:pt x="2497682" y="0"/>
                  </a:lnTo>
                  <a:lnTo>
                    <a:pt x="2497682" y="2192826"/>
                  </a:lnTo>
                  <a:lnTo>
                    <a:pt x="2470348" y="2214487"/>
                  </a:lnTo>
                  <a:lnTo>
                    <a:pt x="2434636" y="2241144"/>
                  </a:lnTo>
                  <a:lnTo>
                    <a:pt x="2398136" y="2266778"/>
                  </a:lnTo>
                  <a:lnTo>
                    <a:pt x="2360867" y="2291369"/>
                  </a:lnTo>
                  <a:lnTo>
                    <a:pt x="2322853" y="2314895"/>
                  </a:lnTo>
                  <a:lnTo>
                    <a:pt x="2284114" y="2337336"/>
                  </a:lnTo>
                  <a:lnTo>
                    <a:pt x="2244670" y="2358669"/>
                  </a:lnTo>
                  <a:lnTo>
                    <a:pt x="2204545" y="2378873"/>
                  </a:lnTo>
                  <a:lnTo>
                    <a:pt x="2163757" y="2397928"/>
                  </a:lnTo>
                  <a:lnTo>
                    <a:pt x="2122330" y="2415812"/>
                  </a:lnTo>
                  <a:lnTo>
                    <a:pt x="2080284" y="2432504"/>
                  </a:lnTo>
                  <a:lnTo>
                    <a:pt x="2037640" y="2447983"/>
                  </a:lnTo>
                  <a:lnTo>
                    <a:pt x="1994420" y="2462227"/>
                  </a:lnTo>
                  <a:lnTo>
                    <a:pt x="1950644" y="2475215"/>
                  </a:lnTo>
                  <a:lnTo>
                    <a:pt x="1906335" y="2486927"/>
                  </a:lnTo>
                  <a:lnTo>
                    <a:pt x="1861512" y="2497339"/>
                  </a:lnTo>
                  <a:lnTo>
                    <a:pt x="1816199" y="2506433"/>
                  </a:lnTo>
                  <a:lnTo>
                    <a:pt x="1770415" y="2514186"/>
                  </a:lnTo>
                  <a:lnTo>
                    <a:pt x="1724181" y="2520576"/>
                  </a:lnTo>
                  <a:lnTo>
                    <a:pt x="1677521" y="2525584"/>
                  </a:lnTo>
                  <a:lnTo>
                    <a:pt x="1630453" y="2529187"/>
                  </a:lnTo>
                  <a:lnTo>
                    <a:pt x="1583000" y="2531364"/>
                  </a:lnTo>
                  <a:lnTo>
                    <a:pt x="1535183" y="2532095"/>
                  </a:lnTo>
                  <a:close/>
                </a:path>
              </a:pathLst>
            </a:custGeom>
            <a:solidFill>
              <a:srgbClr val="3C54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0" y="4148923"/>
            <a:ext cx="784225" cy="782955"/>
          </a:xfrm>
          <a:custGeom>
            <a:avLst/>
            <a:gdLst/>
            <a:ahLst/>
            <a:cxnLst/>
            <a:rect l="l" t="t" r="r" b="b"/>
            <a:pathLst>
              <a:path w="784225" h="782954">
                <a:moveTo>
                  <a:pt x="783899" y="782645"/>
                </a:moveTo>
                <a:lnTo>
                  <a:pt x="0" y="782645"/>
                </a:lnTo>
                <a:lnTo>
                  <a:pt x="0" y="0"/>
                </a:lnTo>
                <a:lnTo>
                  <a:pt x="783899" y="782645"/>
                </a:lnTo>
                <a:close/>
              </a:path>
            </a:pathLst>
          </a:custGeom>
          <a:solidFill>
            <a:srgbClr val="3C54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64" y="0"/>
            <a:ext cx="751205" cy="752475"/>
          </a:xfrm>
          <a:custGeom>
            <a:avLst/>
            <a:gdLst/>
            <a:ahLst/>
            <a:cxnLst/>
            <a:rect l="l" t="t" r="r" b="b"/>
            <a:pathLst>
              <a:path w="751205" h="752475">
                <a:moveTo>
                  <a:pt x="9" y="751860"/>
                </a:moveTo>
                <a:lnTo>
                  <a:pt x="0" y="0"/>
                </a:lnTo>
                <a:lnTo>
                  <a:pt x="750657" y="0"/>
                </a:lnTo>
                <a:lnTo>
                  <a:pt x="9" y="751860"/>
                </a:lnTo>
                <a:close/>
              </a:path>
            </a:pathLst>
          </a:custGeom>
          <a:solidFill>
            <a:srgbClr val="3C54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79249" y="925877"/>
            <a:ext cx="5772785" cy="333819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1600" spc="114" dirty="0">
                <a:solidFill>
                  <a:srgbClr val="737373"/>
                </a:solidFill>
                <a:latin typeface="Lucida Sans Unicode"/>
                <a:cs typeface="Lucida Sans Unicode"/>
              </a:rPr>
              <a:t>The</a:t>
            </a:r>
            <a:r>
              <a:rPr sz="1600" spc="26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spc="185" dirty="0">
                <a:solidFill>
                  <a:srgbClr val="737373"/>
                </a:solidFill>
                <a:latin typeface="Lucida Sans Unicode"/>
                <a:cs typeface="Lucida Sans Unicode"/>
              </a:rPr>
              <a:t>Governor</a:t>
            </a:r>
            <a:r>
              <a:rPr sz="1600" spc="26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spc="180" dirty="0">
                <a:solidFill>
                  <a:srgbClr val="737373"/>
                </a:solidFill>
                <a:latin typeface="Lucida Sans Unicode"/>
                <a:cs typeface="Lucida Sans Unicode"/>
              </a:rPr>
              <a:t>gives</a:t>
            </a:r>
            <a:r>
              <a:rPr sz="1600" spc="26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spc="110" dirty="0">
                <a:solidFill>
                  <a:srgbClr val="737373"/>
                </a:solidFill>
                <a:latin typeface="Lucida Sans Unicode"/>
                <a:cs typeface="Lucida Sans Unicode"/>
              </a:rPr>
              <a:t>his</a:t>
            </a:r>
            <a:r>
              <a:rPr sz="1600" spc="26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budget</a:t>
            </a:r>
            <a:r>
              <a:rPr sz="1600" spc="26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spc="210" dirty="0">
                <a:solidFill>
                  <a:srgbClr val="737373"/>
                </a:solidFill>
                <a:latin typeface="Lucida Sans Unicode"/>
                <a:cs typeface="Lucida Sans Unicode"/>
              </a:rPr>
              <a:t>address</a:t>
            </a:r>
            <a:r>
              <a:rPr sz="1600" spc="26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spc="45" dirty="0">
                <a:solidFill>
                  <a:srgbClr val="737373"/>
                </a:solidFill>
                <a:latin typeface="Lucida Sans Unicode"/>
                <a:cs typeface="Lucida Sans Unicode"/>
              </a:rPr>
              <a:t>in</a:t>
            </a:r>
            <a:endParaRPr sz="16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600" spc="185" dirty="0">
                <a:solidFill>
                  <a:srgbClr val="737373"/>
                </a:solidFill>
                <a:latin typeface="Lucida Sans Unicode"/>
                <a:cs typeface="Lucida Sans Unicode"/>
              </a:rPr>
              <a:t>early</a:t>
            </a:r>
            <a:r>
              <a:rPr sz="1600" spc="26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spc="165" dirty="0">
                <a:solidFill>
                  <a:srgbClr val="737373"/>
                </a:solidFill>
                <a:latin typeface="Lucida Sans Unicode"/>
                <a:cs typeface="Lucida Sans Unicode"/>
              </a:rPr>
              <a:t>February.</a:t>
            </a:r>
            <a:r>
              <a:rPr sz="1600" spc="27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spc="204" dirty="0">
                <a:solidFill>
                  <a:srgbClr val="737373"/>
                </a:solidFill>
                <a:latin typeface="Lucida Sans Unicode"/>
                <a:cs typeface="Lucida Sans Unicode"/>
              </a:rPr>
              <a:t>Once</a:t>
            </a:r>
            <a:r>
              <a:rPr sz="1600" spc="26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spc="110" dirty="0">
                <a:solidFill>
                  <a:srgbClr val="737373"/>
                </a:solidFill>
                <a:latin typeface="Lucida Sans Unicode"/>
                <a:cs typeface="Lucida Sans Unicode"/>
              </a:rPr>
              <a:t>his</a:t>
            </a:r>
            <a:r>
              <a:rPr sz="1600" spc="27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budget</a:t>
            </a:r>
            <a:r>
              <a:rPr sz="1600" spc="26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spc="60" dirty="0">
                <a:solidFill>
                  <a:srgbClr val="737373"/>
                </a:solidFill>
                <a:latin typeface="Lucida Sans Unicode"/>
                <a:cs typeface="Lucida Sans Unicode"/>
              </a:rPr>
              <a:t>is</a:t>
            </a:r>
            <a:r>
              <a:rPr sz="1600" spc="27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600" spc="165" dirty="0">
                <a:solidFill>
                  <a:srgbClr val="737373"/>
                </a:solidFill>
                <a:latin typeface="Lucida Sans Unicode"/>
                <a:cs typeface="Lucida Sans Unicode"/>
              </a:rPr>
              <a:t>presented,</a:t>
            </a:r>
            <a:endParaRPr sz="16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1750" dirty="0">
                <a:solidFill>
                  <a:srgbClr val="737373"/>
                </a:solidFill>
                <a:latin typeface="Lucida Sans Unicode"/>
                <a:cs typeface="Lucida Sans Unicode"/>
              </a:rPr>
              <a:t>I</a:t>
            </a:r>
            <a:r>
              <a:rPr sz="1750" spc="26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125" dirty="0">
                <a:solidFill>
                  <a:srgbClr val="737373"/>
                </a:solidFill>
                <a:latin typeface="Lucida Sans Unicode"/>
                <a:cs typeface="Lucida Sans Unicode"/>
              </a:rPr>
              <a:t>work</a:t>
            </a:r>
            <a:r>
              <a:rPr sz="1750" spc="27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110" dirty="0">
                <a:solidFill>
                  <a:srgbClr val="737373"/>
                </a:solidFill>
                <a:latin typeface="Lucida Sans Unicode"/>
                <a:cs typeface="Lucida Sans Unicode"/>
              </a:rPr>
              <a:t>to</a:t>
            </a:r>
            <a:r>
              <a:rPr sz="1750" spc="27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210" dirty="0">
                <a:solidFill>
                  <a:srgbClr val="737373"/>
                </a:solidFill>
                <a:latin typeface="Lucida Sans Unicode"/>
                <a:cs typeface="Lucida Sans Unicode"/>
              </a:rPr>
              <a:t>promote</a:t>
            </a:r>
            <a:r>
              <a:rPr sz="1750" spc="27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165" dirty="0">
                <a:solidFill>
                  <a:srgbClr val="737373"/>
                </a:solidFill>
                <a:latin typeface="Lucida Sans Unicode"/>
                <a:cs typeface="Lucida Sans Unicode"/>
              </a:rPr>
              <a:t>the</a:t>
            </a:r>
            <a:r>
              <a:rPr sz="1750" spc="27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175" dirty="0">
                <a:solidFill>
                  <a:srgbClr val="737373"/>
                </a:solidFill>
                <a:latin typeface="Lucida Sans Unicode"/>
                <a:cs typeface="Lucida Sans Unicode"/>
              </a:rPr>
              <a:t>interests</a:t>
            </a:r>
            <a:r>
              <a:rPr sz="1750" spc="27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85" dirty="0">
                <a:solidFill>
                  <a:srgbClr val="737373"/>
                </a:solidFill>
                <a:latin typeface="Lucida Sans Unicode"/>
                <a:cs typeface="Lucida Sans Unicode"/>
              </a:rPr>
              <a:t>of</a:t>
            </a:r>
            <a:r>
              <a:rPr sz="1750" spc="27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150" dirty="0">
                <a:solidFill>
                  <a:srgbClr val="737373"/>
                </a:solidFill>
                <a:latin typeface="Lucida Sans Unicode"/>
                <a:cs typeface="Lucida Sans Unicode"/>
              </a:rPr>
              <a:t>YSBs</a:t>
            </a:r>
            <a:endParaRPr sz="1750" dirty="0">
              <a:latin typeface="Lucida Sans Unicode"/>
              <a:cs typeface="Lucida Sans Unicode"/>
            </a:endParaRPr>
          </a:p>
          <a:p>
            <a:pPr marL="12700" marR="122555">
              <a:lnSpc>
                <a:spcPct val="126600"/>
              </a:lnSpc>
              <a:spcBef>
                <a:spcPts val="5"/>
              </a:spcBef>
            </a:pPr>
            <a:r>
              <a:rPr sz="1750" spc="185" dirty="0">
                <a:solidFill>
                  <a:srgbClr val="737373"/>
                </a:solidFill>
                <a:latin typeface="Lucida Sans Unicode"/>
                <a:cs typeface="Lucida Sans Unicode"/>
              </a:rPr>
              <a:t>before</a:t>
            </a:r>
            <a:r>
              <a:rPr sz="1750" spc="28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165" dirty="0">
                <a:solidFill>
                  <a:srgbClr val="737373"/>
                </a:solidFill>
                <a:latin typeface="Lucida Sans Unicode"/>
                <a:cs typeface="Lucida Sans Unicode"/>
              </a:rPr>
              <a:t>the</a:t>
            </a:r>
            <a:r>
              <a:rPr sz="1750" spc="28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lang="en-US" sz="1750" spc="240" dirty="0">
                <a:solidFill>
                  <a:srgbClr val="737373"/>
                </a:solidFill>
                <a:latin typeface="Lucida Sans Unicode"/>
                <a:cs typeface="Lucida Sans Unicode"/>
              </a:rPr>
              <a:t>M</a:t>
            </a:r>
            <a:r>
              <a:rPr sz="1750" spc="240" dirty="0">
                <a:solidFill>
                  <a:srgbClr val="737373"/>
                </a:solidFill>
                <a:latin typeface="Lucida Sans Unicode"/>
                <a:cs typeface="Lucida Sans Unicode"/>
              </a:rPr>
              <a:t>embers</a:t>
            </a:r>
            <a:r>
              <a:rPr sz="1750" spc="28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85" dirty="0">
                <a:solidFill>
                  <a:srgbClr val="737373"/>
                </a:solidFill>
                <a:latin typeface="Lucida Sans Unicode"/>
                <a:cs typeface="Lucida Sans Unicode"/>
              </a:rPr>
              <a:t>of</a:t>
            </a:r>
            <a:r>
              <a:rPr sz="1750" spc="28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165" dirty="0">
                <a:solidFill>
                  <a:srgbClr val="737373"/>
                </a:solidFill>
                <a:latin typeface="Lucida Sans Unicode"/>
                <a:cs typeface="Lucida Sans Unicode"/>
              </a:rPr>
              <a:t>the</a:t>
            </a:r>
            <a:r>
              <a:rPr sz="1750" spc="28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180" dirty="0">
                <a:solidFill>
                  <a:srgbClr val="737373"/>
                </a:solidFill>
                <a:latin typeface="Lucida Sans Unicode"/>
                <a:cs typeface="Lucida Sans Unicode"/>
              </a:rPr>
              <a:t>Appropriations </a:t>
            </a:r>
            <a:r>
              <a:rPr sz="1750" spc="210" dirty="0">
                <a:solidFill>
                  <a:srgbClr val="737373"/>
                </a:solidFill>
                <a:latin typeface="Lucida Sans Unicode"/>
                <a:cs typeface="Lucida Sans Unicode"/>
              </a:rPr>
              <a:t>Committee.</a:t>
            </a:r>
            <a:r>
              <a:rPr sz="1750" spc="27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95" dirty="0">
                <a:solidFill>
                  <a:srgbClr val="737373"/>
                </a:solidFill>
                <a:latin typeface="Lucida Sans Unicode"/>
                <a:cs typeface="Lucida Sans Unicode"/>
              </a:rPr>
              <a:t>This</a:t>
            </a:r>
            <a:r>
              <a:rPr sz="1750" spc="27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235" dirty="0">
                <a:solidFill>
                  <a:srgbClr val="737373"/>
                </a:solidFill>
                <a:latin typeface="Lucida Sans Unicode"/>
                <a:cs typeface="Lucida Sans Unicode"/>
              </a:rPr>
              <a:t>Committee</a:t>
            </a:r>
            <a:r>
              <a:rPr sz="1750" spc="27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195" dirty="0">
                <a:solidFill>
                  <a:srgbClr val="737373"/>
                </a:solidFill>
                <a:latin typeface="Lucida Sans Unicode"/>
                <a:cs typeface="Lucida Sans Unicode"/>
              </a:rPr>
              <a:t>breaks</a:t>
            </a:r>
            <a:r>
              <a:rPr sz="1750" spc="27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180" dirty="0">
                <a:solidFill>
                  <a:srgbClr val="737373"/>
                </a:solidFill>
                <a:latin typeface="Lucida Sans Unicode"/>
                <a:cs typeface="Lucida Sans Unicode"/>
              </a:rPr>
              <a:t>down</a:t>
            </a:r>
            <a:endParaRPr sz="1750" dirty="0">
              <a:latin typeface="Lucida Sans Unicode"/>
              <a:cs typeface="Lucida Sans Unicode"/>
            </a:endParaRPr>
          </a:p>
          <a:p>
            <a:pPr marL="12700" marR="5080">
              <a:lnSpc>
                <a:spcPct val="126600"/>
              </a:lnSpc>
            </a:pPr>
            <a:r>
              <a:rPr sz="1750" spc="165" dirty="0">
                <a:solidFill>
                  <a:srgbClr val="737373"/>
                </a:solidFill>
                <a:latin typeface="Lucida Sans Unicode"/>
                <a:cs typeface="Lucida Sans Unicode"/>
              </a:rPr>
              <a:t>the</a:t>
            </a:r>
            <a:r>
              <a:rPr sz="1750" spc="3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180" dirty="0">
                <a:solidFill>
                  <a:srgbClr val="737373"/>
                </a:solidFill>
                <a:latin typeface="Lucida Sans Unicode"/>
                <a:cs typeface="Lucida Sans Unicode"/>
              </a:rPr>
              <a:t>Governor'</a:t>
            </a:r>
            <a:r>
              <a:rPr sz="1750" spc="-37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dirty="0">
                <a:solidFill>
                  <a:srgbClr val="737373"/>
                </a:solidFill>
                <a:latin typeface="Lucida Sans Unicode"/>
                <a:cs typeface="Lucida Sans Unicode"/>
              </a:rPr>
              <a:t>s</a:t>
            </a:r>
            <a:r>
              <a:rPr sz="1750" spc="3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180" dirty="0">
                <a:solidFill>
                  <a:srgbClr val="737373"/>
                </a:solidFill>
                <a:latin typeface="Lucida Sans Unicode"/>
                <a:cs typeface="Lucida Sans Unicode"/>
              </a:rPr>
              <a:t>budget,</a:t>
            </a:r>
            <a:r>
              <a:rPr sz="1750" spc="3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200" dirty="0">
                <a:solidFill>
                  <a:srgbClr val="737373"/>
                </a:solidFill>
                <a:latin typeface="Lucida Sans Unicode"/>
                <a:cs typeface="Lucida Sans Unicode"/>
              </a:rPr>
              <a:t>proposes</a:t>
            </a:r>
            <a:r>
              <a:rPr sz="1750" spc="30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195" dirty="0">
                <a:solidFill>
                  <a:srgbClr val="737373"/>
                </a:solidFill>
                <a:latin typeface="Lucida Sans Unicode"/>
                <a:cs typeface="Lucida Sans Unicode"/>
              </a:rPr>
              <a:t>important </a:t>
            </a:r>
            <a:r>
              <a:rPr sz="1750" spc="254" dirty="0">
                <a:solidFill>
                  <a:srgbClr val="737373"/>
                </a:solidFill>
                <a:latin typeface="Lucida Sans Unicode"/>
                <a:cs typeface="Lucida Sans Unicode"/>
              </a:rPr>
              <a:t>changes</a:t>
            </a:r>
            <a:r>
              <a:rPr sz="1750" spc="28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235" dirty="0">
                <a:solidFill>
                  <a:srgbClr val="737373"/>
                </a:solidFill>
                <a:latin typeface="Lucida Sans Unicode"/>
                <a:cs typeface="Lucida Sans Unicode"/>
              </a:rPr>
              <a:t>and</a:t>
            </a:r>
            <a:r>
              <a:rPr sz="1750" spc="28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220" dirty="0">
                <a:solidFill>
                  <a:srgbClr val="737373"/>
                </a:solidFill>
                <a:latin typeface="Lucida Sans Unicode"/>
                <a:cs typeface="Lucida Sans Unicode"/>
              </a:rPr>
              <a:t>negotiates</a:t>
            </a:r>
            <a:r>
              <a:rPr sz="1750" spc="28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165" dirty="0">
                <a:solidFill>
                  <a:srgbClr val="737373"/>
                </a:solidFill>
                <a:latin typeface="Lucida Sans Unicode"/>
                <a:cs typeface="Lucida Sans Unicode"/>
              </a:rPr>
              <a:t>the</a:t>
            </a:r>
            <a:r>
              <a:rPr sz="1750" spc="28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-65" dirty="0">
                <a:solidFill>
                  <a:srgbClr val="737373"/>
                </a:solidFill>
                <a:latin typeface="Lucida Sans Unicode"/>
                <a:cs typeface="Lucida Sans Unicode"/>
              </a:rPr>
              <a:t>f</a:t>
            </a:r>
            <a:r>
              <a:rPr sz="1750" spc="-38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165" dirty="0">
                <a:solidFill>
                  <a:srgbClr val="737373"/>
                </a:solidFill>
                <a:latin typeface="Lucida Sans Unicode"/>
                <a:cs typeface="Lucida Sans Unicode"/>
              </a:rPr>
              <a:t>inal</a:t>
            </a:r>
            <a:r>
              <a:rPr sz="1750" spc="28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204" dirty="0">
                <a:solidFill>
                  <a:srgbClr val="737373"/>
                </a:solidFill>
                <a:latin typeface="Lucida Sans Unicode"/>
                <a:cs typeface="Lucida Sans Unicode"/>
              </a:rPr>
              <a:t>budget</a:t>
            </a:r>
            <a:endParaRPr sz="175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1750" spc="145" dirty="0">
                <a:solidFill>
                  <a:srgbClr val="737373"/>
                </a:solidFill>
                <a:latin typeface="Lucida Sans Unicode"/>
                <a:cs typeface="Lucida Sans Unicode"/>
              </a:rPr>
              <a:t>with</a:t>
            </a:r>
            <a:r>
              <a:rPr sz="1750" spc="27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180" dirty="0">
                <a:solidFill>
                  <a:srgbClr val="737373"/>
                </a:solidFill>
                <a:latin typeface="Lucida Sans Unicode"/>
                <a:cs typeface="Lucida Sans Unicode"/>
              </a:rPr>
              <a:t>Leadership.</a:t>
            </a:r>
            <a:r>
              <a:rPr sz="1750" spc="27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dirty="0">
                <a:solidFill>
                  <a:srgbClr val="737373"/>
                </a:solidFill>
                <a:latin typeface="Lucida Sans Unicode"/>
                <a:cs typeface="Lucida Sans Unicode"/>
              </a:rPr>
              <a:t>A</a:t>
            </a:r>
            <a:r>
              <a:rPr sz="1750" spc="28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-65" dirty="0">
                <a:solidFill>
                  <a:srgbClr val="737373"/>
                </a:solidFill>
                <a:latin typeface="Lucida Sans Unicode"/>
                <a:cs typeface="Lucida Sans Unicode"/>
              </a:rPr>
              <a:t>f</a:t>
            </a:r>
            <a:r>
              <a:rPr sz="1750" spc="-38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165" dirty="0">
                <a:solidFill>
                  <a:srgbClr val="737373"/>
                </a:solidFill>
                <a:latin typeface="Lucida Sans Unicode"/>
                <a:cs typeface="Lucida Sans Unicode"/>
              </a:rPr>
              <a:t>inal</a:t>
            </a:r>
            <a:r>
              <a:rPr sz="1750" spc="27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215" dirty="0">
                <a:solidFill>
                  <a:srgbClr val="737373"/>
                </a:solidFill>
                <a:latin typeface="Lucida Sans Unicode"/>
                <a:cs typeface="Lucida Sans Unicode"/>
              </a:rPr>
              <a:t>budget</a:t>
            </a:r>
            <a:r>
              <a:rPr sz="1750" spc="28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70" dirty="0">
                <a:solidFill>
                  <a:srgbClr val="737373"/>
                </a:solidFill>
                <a:latin typeface="Lucida Sans Unicode"/>
                <a:cs typeface="Lucida Sans Unicode"/>
              </a:rPr>
              <a:t>is</a:t>
            </a:r>
            <a:r>
              <a:rPr sz="1750" spc="27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160" dirty="0">
                <a:solidFill>
                  <a:srgbClr val="737373"/>
                </a:solidFill>
                <a:latin typeface="Lucida Sans Unicode"/>
                <a:cs typeface="Lucida Sans Unicode"/>
              </a:rPr>
              <a:t>then</a:t>
            </a:r>
            <a:endParaRPr sz="1750" dirty="0">
              <a:latin typeface="Lucida Sans Unicode"/>
              <a:cs typeface="Lucida Sans Unicode"/>
            </a:endParaRPr>
          </a:p>
          <a:p>
            <a:pPr marL="12700" marR="131445">
              <a:lnSpc>
                <a:spcPct val="126600"/>
              </a:lnSpc>
            </a:pPr>
            <a:r>
              <a:rPr sz="1750" spc="204" dirty="0">
                <a:solidFill>
                  <a:srgbClr val="737373"/>
                </a:solidFill>
                <a:latin typeface="Lucida Sans Unicode"/>
                <a:cs typeface="Lucida Sans Unicode"/>
              </a:rPr>
              <a:t>voted</a:t>
            </a:r>
            <a:r>
              <a:rPr sz="1750" spc="27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135" dirty="0">
                <a:solidFill>
                  <a:srgbClr val="737373"/>
                </a:solidFill>
                <a:latin typeface="Lucida Sans Unicode"/>
                <a:cs typeface="Lucida Sans Unicode"/>
              </a:rPr>
              <a:t>on</a:t>
            </a:r>
            <a:r>
              <a:rPr sz="1750" spc="28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170" dirty="0">
                <a:solidFill>
                  <a:srgbClr val="737373"/>
                </a:solidFill>
                <a:latin typeface="Lucida Sans Unicode"/>
                <a:cs typeface="Lucida Sans Unicode"/>
              </a:rPr>
              <a:t>by</a:t>
            </a:r>
            <a:r>
              <a:rPr sz="1750" spc="28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270" dirty="0">
                <a:solidFill>
                  <a:srgbClr val="737373"/>
                </a:solidFill>
                <a:latin typeface="Lucida Sans Unicode"/>
                <a:cs typeface="Lucida Sans Unicode"/>
              </a:rPr>
              <a:t>each</a:t>
            </a:r>
            <a:r>
              <a:rPr sz="1750" spc="28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254" dirty="0">
                <a:solidFill>
                  <a:srgbClr val="737373"/>
                </a:solidFill>
                <a:latin typeface="Lucida Sans Unicode"/>
                <a:cs typeface="Lucida Sans Unicode"/>
              </a:rPr>
              <a:t>Chamber</a:t>
            </a:r>
            <a:r>
              <a:rPr sz="1750" spc="28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130" dirty="0">
                <a:solidFill>
                  <a:srgbClr val="737373"/>
                </a:solidFill>
                <a:latin typeface="Lucida Sans Unicode"/>
                <a:cs typeface="Lucida Sans Unicode"/>
              </a:rPr>
              <a:t>prior</a:t>
            </a:r>
            <a:r>
              <a:rPr sz="1750" spc="28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110" dirty="0">
                <a:solidFill>
                  <a:srgbClr val="737373"/>
                </a:solidFill>
                <a:latin typeface="Lucida Sans Unicode"/>
                <a:cs typeface="Lucida Sans Unicode"/>
              </a:rPr>
              <a:t>to</a:t>
            </a:r>
            <a:r>
              <a:rPr sz="1750" spc="275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195" dirty="0">
                <a:solidFill>
                  <a:srgbClr val="737373"/>
                </a:solidFill>
                <a:latin typeface="Lucida Sans Unicode"/>
                <a:cs typeface="Lucida Sans Unicode"/>
              </a:rPr>
              <a:t>end</a:t>
            </a:r>
            <a:r>
              <a:rPr sz="1750" spc="280" dirty="0">
                <a:solidFill>
                  <a:srgbClr val="737373"/>
                </a:solidFill>
                <a:latin typeface="Lucida Sans Unicode"/>
                <a:cs typeface="Lucida Sans Unicode"/>
              </a:rPr>
              <a:t> </a:t>
            </a:r>
            <a:r>
              <a:rPr sz="1750" spc="60" dirty="0">
                <a:solidFill>
                  <a:srgbClr val="737373"/>
                </a:solidFill>
                <a:latin typeface="Lucida Sans Unicode"/>
                <a:cs typeface="Lucida Sans Unicode"/>
              </a:rPr>
              <a:t>of </a:t>
            </a:r>
            <a:r>
              <a:rPr sz="1750" spc="150" dirty="0">
                <a:solidFill>
                  <a:srgbClr val="737373"/>
                </a:solidFill>
                <a:latin typeface="Lucida Sans Unicode"/>
                <a:cs typeface="Lucida Sans Unicode"/>
              </a:rPr>
              <a:t>session.</a:t>
            </a:r>
            <a:endParaRPr sz="1750" dirty="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571355" y="247628"/>
            <a:ext cx="1998980" cy="1524000"/>
          </a:xfrm>
          <a:custGeom>
            <a:avLst/>
            <a:gdLst/>
            <a:ahLst/>
            <a:cxnLst/>
            <a:rect l="l" t="t" r="r" b="b"/>
            <a:pathLst>
              <a:path w="1998979" h="1524000">
                <a:moveTo>
                  <a:pt x="999210" y="1523999"/>
                </a:moveTo>
                <a:lnTo>
                  <a:pt x="938081" y="1511299"/>
                </a:lnTo>
                <a:lnTo>
                  <a:pt x="894248" y="1498599"/>
                </a:lnTo>
                <a:lnTo>
                  <a:pt x="865153" y="1473199"/>
                </a:lnTo>
                <a:lnTo>
                  <a:pt x="848239" y="1447799"/>
                </a:lnTo>
                <a:lnTo>
                  <a:pt x="123359" y="1447799"/>
                </a:lnTo>
                <a:lnTo>
                  <a:pt x="75388" y="1435099"/>
                </a:lnTo>
                <a:lnTo>
                  <a:pt x="36172" y="1409699"/>
                </a:lnTo>
                <a:lnTo>
                  <a:pt x="9709" y="1371599"/>
                </a:lnTo>
                <a:lnTo>
                  <a:pt x="0" y="1320799"/>
                </a:lnTo>
                <a:lnTo>
                  <a:pt x="0" y="241299"/>
                </a:lnTo>
                <a:lnTo>
                  <a:pt x="9709" y="190499"/>
                </a:lnTo>
                <a:lnTo>
                  <a:pt x="36172" y="152399"/>
                </a:lnTo>
                <a:lnTo>
                  <a:pt x="75388" y="126999"/>
                </a:lnTo>
                <a:lnTo>
                  <a:pt x="123359" y="114299"/>
                </a:lnTo>
                <a:lnTo>
                  <a:pt x="175112" y="114299"/>
                </a:lnTo>
                <a:lnTo>
                  <a:pt x="251053" y="0"/>
                </a:lnTo>
                <a:lnTo>
                  <a:pt x="503517" y="0"/>
                </a:lnTo>
                <a:lnTo>
                  <a:pt x="556133" y="12699"/>
                </a:lnTo>
                <a:lnTo>
                  <a:pt x="271390" y="12699"/>
                </a:lnTo>
                <a:lnTo>
                  <a:pt x="271390" y="50799"/>
                </a:lnTo>
                <a:lnTo>
                  <a:pt x="246718" y="50799"/>
                </a:lnTo>
                <a:lnTo>
                  <a:pt x="172703" y="165099"/>
                </a:lnTo>
                <a:lnTo>
                  <a:pt x="123359" y="165099"/>
                </a:lnTo>
                <a:lnTo>
                  <a:pt x="94578" y="177799"/>
                </a:lnTo>
                <a:lnTo>
                  <a:pt x="71048" y="190499"/>
                </a:lnTo>
                <a:lnTo>
                  <a:pt x="55170" y="215899"/>
                </a:lnTo>
                <a:lnTo>
                  <a:pt x="49343" y="241299"/>
                </a:lnTo>
                <a:lnTo>
                  <a:pt x="49343" y="1320799"/>
                </a:lnTo>
                <a:lnTo>
                  <a:pt x="55170" y="1358899"/>
                </a:lnTo>
                <a:lnTo>
                  <a:pt x="71048" y="1384299"/>
                </a:lnTo>
                <a:lnTo>
                  <a:pt x="94578" y="1396999"/>
                </a:lnTo>
                <a:lnTo>
                  <a:pt x="871181" y="1396999"/>
                </a:lnTo>
                <a:lnTo>
                  <a:pt x="877929" y="1409699"/>
                </a:lnTo>
                <a:lnTo>
                  <a:pt x="883314" y="1409699"/>
                </a:lnTo>
                <a:lnTo>
                  <a:pt x="886885" y="1422399"/>
                </a:lnTo>
                <a:lnTo>
                  <a:pt x="892040" y="1422399"/>
                </a:lnTo>
                <a:lnTo>
                  <a:pt x="909417" y="1447799"/>
                </a:lnTo>
                <a:lnTo>
                  <a:pt x="943609" y="1460499"/>
                </a:lnTo>
                <a:lnTo>
                  <a:pt x="999210" y="1473199"/>
                </a:lnTo>
                <a:lnTo>
                  <a:pt x="1133267" y="1473199"/>
                </a:lnTo>
                <a:lnTo>
                  <a:pt x="1104172" y="1498599"/>
                </a:lnTo>
                <a:lnTo>
                  <a:pt x="1060339" y="1511299"/>
                </a:lnTo>
                <a:lnTo>
                  <a:pt x="999210" y="1523999"/>
                </a:lnTo>
                <a:close/>
              </a:path>
              <a:path w="1998979" h="1524000">
                <a:moveTo>
                  <a:pt x="1475204" y="1193799"/>
                </a:moveTo>
                <a:lnTo>
                  <a:pt x="1316438" y="1193799"/>
                </a:lnTo>
                <a:lnTo>
                  <a:pt x="1363779" y="1181099"/>
                </a:lnTo>
                <a:lnTo>
                  <a:pt x="1414773" y="1168399"/>
                </a:lnTo>
                <a:lnTo>
                  <a:pt x="1469491" y="1168399"/>
                </a:lnTo>
                <a:lnTo>
                  <a:pt x="1528005" y="1155699"/>
                </a:lnTo>
                <a:lnTo>
                  <a:pt x="1727030" y="1155699"/>
                </a:lnTo>
                <a:lnTo>
                  <a:pt x="1727030" y="12699"/>
                </a:lnTo>
                <a:lnTo>
                  <a:pt x="1442287" y="12699"/>
                </a:lnTo>
                <a:lnTo>
                  <a:pt x="1494903" y="0"/>
                </a:lnTo>
                <a:lnTo>
                  <a:pt x="1747404" y="0"/>
                </a:lnTo>
                <a:lnTo>
                  <a:pt x="1781139" y="50799"/>
                </a:lnTo>
                <a:lnTo>
                  <a:pt x="1751702" y="50799"/>
                </a:lnTo>
                <a:lnTo>
                  <a:pt x="1751702" y="1155699"/>
                </a:lnTo>
                <a:lnTo>
                  <a:pt x="1771439" y="1181099"/>
                </a:lnTo>
                <a:lnTo>
                  <a:pt x="1533768" y="1181099"/>
                </a:lnTo>
                <a:lnTo>
                  <a:pt x="1475204" y="1193799"/>
                </a:lnTo>
                <a:close/>
              </a:path>
              <a:path w="1998979" h="1524000">
                <a:moveTo>
                  <a:pt x="694601" y="38099"/>
                </a:moveTo>
                <a:lnTo>
                  <a:pt x="526371" y="38099"/>
                </a:lnTo>
                <a:lnTo>
                  <a:pt x="468506" y="25399"/>
                </a:lnTo>
                <a:lnTo>
                  <a:pt x="341086" y="25399"/>
                </a:lnTo>
                <a:lnTo>
                  <a:pt x="271390" y="12699"/>
                </a:lnTo>
                <a:lnTo>
                  <a:pt x="605476" y="12699"/>
                </a:lnTo>
                <a:lnTo>
                  <a:pt x="651611" y="25399"/>
                </a:lnTo>
                <a:lnTo>
                  <a:pt x="694601" y="38099"/>
                </a:lnTo>
                <a:close/>
              </a:path>
              <a:path w="1998979" h="1524000">
                <a:moveTo>
                  <a:pt x="1472049" y="38099"/>
                </a:moveTo>
                <a:lnTo>
                  <a:pt x="1303819" y="38099"/>
                </a:lnTo>
                <a:lnTo>
                  <a:pt x="1346809" y="25399"/>
                </a:lnTo>
                <a:lnTo>
                  <a:pt x="1392944" y="12699"/>
                </a:lnTo>
                <a:lnTo>
                  <a:pt x="1727030" y="12699"/>
                </a:lnTo>
                <a:lnTo>
                  <a:pt x="1657333" y="25399"/>
                </a:lnTo>
                <a:lnTo>
                  <a:pt x="1529914" y="25399"/>
                </a:lnTo>
                <a:lnTo>
                  <a:pt x="1472049" y="38099"/>
                </a:lnTo>
                <a:close/>
              </a:path>
              <a:path w="1998979" h="1524000">
                <a:moveTo>
                  <a:pt x="1011569" y="990599"/>
                </a:moveTo>
                <a:lnTo>
                  <a:pt x="986851" y="990599"/>
                </a:lnTo>
                <a:lnTo>
                  <a:pt x="986874" y="165099"/>
                </a:lnTo>
                <a:lnTo>
                  <a:pt x="971569" y="152399"/>
                </a:lnTo>
                <a:lnTo>
                  <a:pt x="941333" y="139699"/>
                </a:lnTo>
                <a:lnTo>
                  <a:pt x="894391" y="114299"/>
                </a:lnTo>
                <a:lnTo>
                  <a:pt x="796217" y="76199"/>
                </a:lnTo>
                <a:lnTo>
                  <a:pt x="760094" y="76199"/>
                </a:lnTo>
                <a:lnTo>
                  <a:pt x="720526" y="63499"/>
                </a:lnTo>
                <a:lnTo>
                  <a:pt x="677441" y="50799"/>
                </a:lnTo>
                <a:lnTo>
                  <a:pt x="630767" y="50799"/>
                </a:lnTo>
                <a:lnTo>
                  <a:pt x="580434" y="38099"/>
                </a:lnTo>
                <a:lnTo>
                  <a:pt x="734509" y="38099"/>
                </a:lnTo>
                <a:lnTo>
                  <a:pt x="771400" y="50799"/>
                </a:lnTo>
                <a:lnTo>
                  <a:pt x="805338" y="63499"/>
                </a:lnTo>
                <a:lnTo>
                  <a:pt x="836385" y="63499"/>
                </a:lnTo>
                <a:lnTo>
                  <a:pt x="906047" y="88899"/>
                </a:lnTo>
                <a:lnTo>
                  <a:pt x="954936" y="114299"/>
                </a:lnTo>
                <a:lnTo>
                  <a:pt x="985256" y="126999"/>
                </a:lnTo>
                <a:lnTo>
                  <a:pt x="999210" y="139699"/>
                </a:lnTo>
                <a:lnTo>
                  <a:pt x="1057087" y="139699"/>
                </a:lnTo>
                <a:lnTo>
                  <a:pt x="1026851" y="152399"/>
                </a:lnTo>
                <a:lnTo>
                  <a:pt x="1011546" y="165099"/>
                </a:lnTo>
                <a:lnTo>
                  <a:pt x="1011569" y="990599"/>
                </a:lnTo>
                <a:close/>
              </a:path>
              <a:path w="1998979" h="1524000">
                <a:moveTo>
                  <a:pt x="1057087" y="139699"/>
                </a:moveTo>
                <a:lnTo>
                  <a:pt x="999210" y="139699"/>
                </a:lnTo>
                <a:lnTo>
                  <a:pt x="1013163" y="126999"/>
                </a:lnTo>
                <a:lnTo>
                  <a:pt x="1043483" y="114299"/>
                </a:lnTo>
                <a:lnTo>
                  <a:pt x="1092373" y="88899"/>
                </a:lnTo>
                <a:lnTo>
                  <a:pt x="1162035" y="63499"/>
                </a:lnTo>
                <a:lnTo>
                  <a:pt x="1193082" y="63499"/>
                </a:lnTo>
                <a:lnTo>
                  <a:pt x="1227020" y="50799"/>
                </a:lnTo>
                <a:lnTo>
                  <a:pt x="1263911" y="38099"/>
                </a:lnTo>
                <a:lnTo>
                  <a:pt x="1417986" y="38099"/>
                </a:lnTo>
                <a:lnTo>
                  <a:pt x="1367653" y="50799"/>
                </a:lnTo>
                <a:lnTo>
                  <a:pt x="1320979" y="50799"/>
                </a:lnTo>
                <a:lnTo>
                  <a:pt x="1277894" y="63499"/>
                </a:lnTo>
                <a:lnTo>
                  <a:pt x="1238325" y="76199"/>
                </a:lnTo>
                <a:lnTo>
                  <a:pt x="1202203" y="76199"/>
                </a:lnTo>
                <a:lnTo>
                  <a:pt x="1104029" y="114299"/>
                </a:lnTo>
                <a:lnTo>
                  <a:pt x="1057087" y="139699"/>
                </a:lnTo>
                <a:close/>
              </a:path>
              <a:path w="1998979" h="1524000">
                <a:moveTo>
                  <a:pt x="173468" y="1282699"/>
                </a:moveTo>
                <a:lnTo>
                  <a:pt x="148031" y="1282699"/>
                </a:lnTo>
                <a:lnTo>
                  <a:pt x="246718" y="1155699"/>
                </a:lnTo>
                <a:lnTo>
                  <a:pt x="246718" y="50799"/>
                </a:lnTo>
                <a:lnTo>
                  <a:pt x="271390" y="50799"/>
                </a:lnTo>
                <a:lnTo>
                  <a:pt x="271390" y="1155699"/>
                </a:lnTo>
                <a:lnTo>
                  <a:pt x="470429" y="1155699"/>
                </a:lnTo>
                <a:lnTo>
                  <a:pt x="528958" y="1168399"/>
                </a:lnTo>
                <a:lnTo>
                  <a:pt x="583693" y="1168399"/>
                </a:lnTo>
                <a:lnTo>
                  <a:pt x="634706" y="1181099"/>
                </a:lnTo>
                <a:lnTo>
                  <a:pt x="264788" y="1181099"/>
                </a:lnTo>
                <a:lnTo>
                  <a:pt x="173468" y="1282699"/>
                </a:lnTo>
                <a:close/>
              </a:path>
              <a:path w="1998979" h="1524000">
                <a:moveTo>
                  <a:pt x="1875060" y="1282699"/>
                </a:moveTo>
                <a:lnTo>
                  <a:pt x="1850389" y="1282699"/>
                </a:lnTo>
                <a:lnTo>
                  <a:pt x="1850389" y="203199"/>
                </a:lnTo>
                <a:lnTo>
                  <a:pt x="1751702" y="50799"/>
                </a:lnTo>
                <a:lnTo>
                  <a:pt x="1781139" y="50799"/>
                </a:lnTo>
                <a:lnTo>
                  <a:pt x="1823308" y="114299"/>
                </a:lnTo>
                <a:lnTo>
                  <a:pt x="1875061" y="114299"/>
                </a:lnTo>
                <a:lnTo>
                  <a:pt x="1923032" y="126999"/>
                </a:lnTo>
                <a:lnTo>
                  <a:pt x="1962248" y="152399"/>
                </a:lnTo>
                <a:lnTo>
                  <a:pt x="1971069" y="165099"/>
                </a:lnTo>
                <a:lnTo>
                  <a:pt x="1854148" y="165099"/>
                </a:lnTo>
                <a:lnTo>
                  <a:pt x="1874436" y="203199"/>
                </a:lnTo>
                <a:lnTo>
                  <a:pt x="1875063" y="203199"/>
                </a:lnTo>
                <a:lnTo>
                  <a:pt x="1875060" y="1282699"/>
                </a:lnTo>
                <a:close/>
              </a:path>
              <a:path w="1998979" h="1524000">
                <a:moveTo>
                  <a:pt x="510176" y="152399"/>
                </a:moveTo>
                <a:lnTo>
                  <a:pt x="395144" y="152399"/>
                </a:lnTo>
                <a:lnTo>
                  <a:pt x="400656" y="139699"/>
                </a:lnTo>
                <a:lnTo>
                  <a:pt x="459393" y="139699"/>
                </a:lnTo>
                <a:lnTo>
                  <a:pt x="510176" y="152399"/>
                </a:lnTo>
                <a:close/>
              </a:path>
              <a:path w="1998979" h="1524000">
                <a:moveTo>
                  <a:pt x="608603" y="165099"/>
                </a:moveTo>
                <a:lnTo>
                  <a:pt x="394379" y="165099"/>
                </a:lnTo>
                <a:lnTo>
                  <a:pt x="394749" y="152399"/>
                </a:lnTo>
                <a:lnTo>
                  <a:pt x="559951" y="152399"/>
                </a:lnTo>
                <a:lnTo>
                  <a:pt x="608603" y="165099"/>
                </a:lnTo>
                <a:close/>
              </a:path>
              <a:path w="1998979" h="1524000">
                <a:moveTo>
                  <a:pt x="1875060" y="1320799"/>
                </a:moveTo>
                <a:lnTo>
                  <a:pt x="123359" y="1320799"/>
                </a:lnTo>
                <a:lnTo>
                  <a:pt x="123357" y="203199"/>
                </a:lnTo>
                <a:lnTo>
                  <a:pt x="123984" y="203199"/>
                </a:lnTo>
                <a:lnTo>
                  <a:pt x="144272" y="165099"/>
                </a:lnTo>
                <a:lnTo>
                  <a:pt x="172703" y="165099"/>
                </a:lnTo>
                <a:lnTo>
                  <a:pt x="148031" y="203199"/>
                </a:lnTo>
                <a:lnTo>
                  <a:pt x="148031" y="1282699"/>
                </a:lnTo>
                <a:lnTo>
                  <a:pt x="173468" y="1282699"/>
                </a:lnTo>
                <a:lnTo>
                  <a:pt x="162053" y="1295399"/>
                </a:lnTo>
                <a:lnTo>
                  <a:pt x="1875060" y="1295399"/>
                </a:lnTo>
                <a:lnTo>
                  <a:pt x="1875060" y="1320799"/>
                </a:lnTo>
                <a:close/>
              </a:path>
              <a:path w="1998979" h="1524000">
                <a:moveTo>
                  <a:pt x="662707" y="177799"/>
                </a:moveTo>
                <a:lnTo>
                  <a:pt x="507596" y="177799"/>
                </a:lnTo>
                <a:lnTo>
                  <a:pt x="457453" y="165099"/>
                </a:lnTo>
                <a:lnTo>
                  <a:pt x="656020" y="165099"/>
                </a:lnTo>
                <a:lnTo>
                  <a:pt x="662707" y="177799"/>
                </a:lnTo>
                <a:close/>
              </a:path>
              <a:path w="1998979" h="1524000">
                <a:moveTo>
                  <a:pt x="1133267" y="1473199"/>
                </a:moveTo>
                <a:lnTo>
                  <a:pt x="999210" y="1473199"/>
                </a:lnTo>
                <a:lnTo>
                  <a:pt x="1054812" y="1460499"/>
                </a:lnTo>
                <a:lnTo>
                  <a:pt x="1089014" y="1447799"/>
                </a:lnTo>
                <a:lnTo>
                  <a:pt x="1106420" y="1422399"/>
                </a:lnTo>
                <a:lnTo>
                  <a:pt x="1111631" y="1422399"/>
                </a:lnTo>
                <a:lnTo>
                  <a:pt x="1115295" y="1409699"/>
                </a:lnTo>
                <a:lnTo>
                  <a:pt x="1120696" y="1409699"/>
                </a:lnTo>
                <a:lnTo>
                  <a:pt x="1127383" y="1396999"/>
                </a:lnTo>
                <a:lnTo>
                  <a:pt x="1903841" y="1396999"/>
                </a:lnTo>
                <a:lnTo>
                  <a:pt x="1927371" y="1384299"/>
                </a:lnTo>
                <a:lnTo>
                  <a:pt x="1943250" y="1358899"/>
                </a:lnTo>
                <a:lnTo>
                  <a:pt x="1949077" y="1320799"/>
                </a:lnTo>
                <a:lnTo>
                  <a:pt x="1949077" y="241299"/>
                </a:lnTo>
                <a:lnTo>
                  <a:pt x="1943250" y="215899"/>
                </a:lnTo>
                <a:lnTo>
                  <a:pt x="1927371" y="190499"/>
                </a:lnTo>
                <a:lnTo>
                  <a:pt x="1903841" y="177799"/>
                </a:lnTo>
                <a:lnTo>
                  <a:pt x="1875061" y="165099"/>
                </a:lnTo>
                <a:lnTo>
                  <a:pt x="1971069" y="165099"/>
                </a:lnTo>
                <a:lnTo>
                  <a:pt x="1988711" y="190499"/>
                </a:lnTo>
                <a:lnTo>
                  <a:pt x="1998420" y="241299"/>
                </a:lnTo>
                <a:lnTo>
                  <a:pt x="1998420" y="1320799"/>
                </a:lnTo>
                <a:lnTo>
                  <a:pt x="1988711" y="1371599"/>
                </a:lnTo>
                <a:lnTo>
                  <a:pt x="1962248" y="1409699"/>
                </a:lnTo>
                <a:lnTo>
                  <a:pt x="1923032" y="1435099"/>
                </a:lnTo>
                <a:lnTo>
                  <a:pt x="1875061" y="1447799"/>
                </a:lnTo>
                <a:lnTo>
                  <a:pt x="1150180" y="1447799"/>
                </a:lnTo>
                <a:lnTo>
                  <a:pt x="1133267" y="1473199"/>
                </a:lnTo>
                <a:close/>
              </a:path>
              <a:path w="1998979" h="1524000">
                <a:moveTo>
                  <a:pt x="665851" y="190499"/>
                </a:moveTo>
                <a:lnTo>
                  <a:pt x="604748" y="190499"/>
                </a:lnTo>
                <a:lnTo>
                  <a:pt x="556731" y="177799"/>
                </a:lnTo>
                <a:lnTo>
                  <a:pt x="667109" y="177799"/>
                </a:lnTo>
                <a:lnTo>
                  <a:pt x="665851" y="190499"/>
                </a:lnTo>
                <a:close/>
              </a:path>
              <a:path w="1998979" h="1524000">
                <a:moveTo>
                  <a:pt x="787063" y="203199"/>
                </a:moveTo>
                <a:lnTo>
                  <a:pt x="714217" y="203199"/>
                </a:lnTo>
                <a:lnTo>
                  <a:pt x="715821" y="190499"/>
                </a:lnTo>
                <a:lnTo>
                  <a:pt x="768470" y="190499"/>
                </a:lnTo>
                <a:lnTo>
                  <a:pt x="787063" y="203199"/>
                </a:lnTo>
                <a:close/>
              </a:path>
              <a:path w="1998979" h="1524000">
                <a:moveTo>
                  <a:pt x="812062" y="228599"/>
                </a:moveTo>
                <a:lnTo>
                  <a:pt x="780349" y="228599"/>
                </a:lnTo>
                <a:lnTo>
                  <a:pt x="762091" y="215899"/>
                </a:lnTo>
                <a:lnTo>
                  <a:pt x="724976" y="215899"/>
                </a:lnTo>
                <a:lnTo>
                  <a:pt x="718340" y="203199"/>
                </a:lnTo>
                <a:lnTo>
                  <a:pt x="811891" y="203199"/>
                </a:lnTo>
                <a:lnTo>
                  <a:pt x="815565" y="215899"/>
                </a:lnTo>
                <a:lnTo>
                  <a:pt x="812062" y="228599"/>
                </a:lnTo>
                <a:close/>
              </a:path>
              <a:path w="1998979" h="1524000">
                <a:moveTo>
                  <a:pt x="855130" y="228599"/>
                </a:moveTo>
                <a:lnTo>
                  <a:pt x="841135" y="228599"/>
                </a:lnTo>
                <a:lnTo>
                  <a:pt x="845465" y="215899"/>
                </a:lnTo>
                <a:lnTo>
                  <a:pt x="853508" y="215899"/>
                </a:lnTo>
                <a:lnTo>
                  <a:pt x="855130" y="228599"/>
                </a:lnTo>
                <a:close/>
              </a:path>
              <a:path w="1998979" h="1524000">
                <a:moveTo>
                  <a:pt x="885638" y="253999"/>
                </a:moveTo>
                <a:lnTo>
                  <a:pt x="853525" y="253999"/>
                </a:lnTo>
                <a:lnTo>
                  <a:pt x="840788" y="241299"/>
                </a:lnTo>
                <a:lnTo>
                  <a:pt x="837298" y="241299"/>
                </a:lnTo>
                <a:lnTo>
                  <a:pt x="839469" y="228599"/>
                </a:lnTo>
                <a:lnTo>
                  <a:pt x="886481" y="228599"/>
                </a:lnTo>
                <a:lnTo>
                  <a:pt x="889808" y="241299"/>
                </a:lnTo>
                <a:lnTo>
                  <a:pt x="885638" y="253999"/>
                </a:lnTo>
                <a:close/>
              </a:path>
              <a:path w="1998979" h="1524000">
                <a:moveTo>
                  <a:pt x="1409388" y="279399"/>
                </a:moveTo>
                <a:lnTo>
                  <a:pt x="1369936" y="279399"/>
                </a:lnTo>
                <a:lnTo>
                  <a:pt x="1374155" y="266699"/>
                </a:lnTo>
                <a:lnTo>
                  <a:pt x="1400408" y="266699"/>
                </a:lnTo>
                <a:lnTo>
                  <a:pt x="1409388" y="279399"/>
                </a:lnTo>
                <a:close/>
              </a:path>
              <a:path w="1998979" h="1524000">
                <a:moveTo>
                  <a:pt x="1411644" y="304799"/>
                </a:moveTo>
                <a:lnTo>
                  <a:pt x="1367842" y="304799"/>
                </a:lnTo>
                <a:lnTo>
                  <a:pt x="1367842" y="279399"/>
                </a:lnTo>
                <a:lnTo>
                  <a:pt x="1411644" y="279399"/>
                </a:lnTo>
                <a:lnTo>
                  <a:pt x="1411644" y="304799"/>
                </a:lnTo>
                <a:close/>
              </a:path>
              <a:path w="1998979" h="1524000">
                <a:moveTo>
                  <a:pt x="1459937" y="317499"/>
                </a:moveTo>
                <a:lnTo>
                  <a:pt x="1338516" y="317499"/>
                </a:lnTo>
                <a:lnTo>
                  <a:pt x="1352915" y="304799"/>
                </a:lnTo>
                <a:lnTo>
                  <a:pt x="1436374" y="304799"/>
                </a:lnTo>
                <a:lnTo>
                  <a:pt x="1459937" y="317499"/>
                </a:lnTo>
                <a:close/>
              </a:path>
              <a:path w="1998979" h="1524000">
                <a:moveTo>
                  <a:pt x="562192" y="330199"/>
                </a:moveTo>
                <a:lnTo>
                  <a:pt x="394797" y="330199"/>
                </a:lnTo>
                <a:lnTo>
                  <a:pt x="395192" y="317499"/>
                </a:lnTo>
                <a:lnTo>
                  <a:pt x="511857" y="317499"/>
                </a:lnTo>
                <a:lnTo>
                  <a:pt x="562192" y="330199"/>
                </a:lnTo>
                <a:close/>
              </a:path>
              <a:path w="1998979" h="1524000">
                <a:moveTo>
                  <a:pt x="1427288" y="571499"/>
                </a:moveTo>
                <a:lnTo>
                  <a:pt x="1259678" y="571499"/>
                </a:lnTo>
                <a:lnTo>
                  <a:pt x="1251191" y="558799"/>
                </a:lnTo>
                <a:lnTo>
                  <a:pt x="1244290" y="558799"/>
                </a:lnTo>
                <a:lnTo>
                  <a:pt x="1227128" y="520699"/>
                </a:lnTo>
                <a:lnTo>
                  <a:pt x="1214346" y="482599"/>
                </a:lnTo>
                <a:lnTo>
                  <a:pt x="1211812" y="457199"/>
                </a:lnTo>
                <a:lnTo>
                  <a:pt x="1212654" y="444499"/>
                </a:lnTo>
                <a:lnTo>
                  <a:pt x="1219397" y="406399"/>
                </a:lnTo>
                <a:lnTo>
                  <a:pt x="1241206" y="368299"/>
                </a:lnTo>
                <a:lnTo>
                  <a:pt x="1261975" y="342899"/>
                </a:lnTo>
                <a:lnTo>
                  <a:pt x="1273748" y="342899"/>
                </a:lnTo>
                <a:lnTo>
                  <a:pt x="1285897" y="330199"/>
                </a:lnTo>
                <a:lnTo>
                  <a:pt x="1298422" y="330199"/>
                </a:lnTo>
                <a:lnTo>
                  <a:pt x="1311319" y="317499"/>
                </a:lnTo>
                <a:lnTo>
                  <a:pt x="1503586" y="317499"/>
                </a:lnTo>
                <a:lnTo>
                  <a:pt x="1521672" y="330199"/>
                </a:lnTo>
                <a:lnTo>
                  <a:pt x="1534592" y="342899"/>
                </a:lnTo>
                <a:lnTo>
                  <a:pt x="1542346" y="355599"/>
                </a:lnTo>
                <a:lnTo>
                  <a:pt x="1544930" y="355599"/>
                </a:lnTo>
                <a:lnTo>
                  <a:pt x="1544396" y="368299"/>
                </a:lnTo>
                <a:lnTo>
                  <a:pt x="1371167" y="368299"/>
                </a:lnTo>
                <a:lnTo>
                  <a:pt x="1330569" y="380999"/>
                </a:lnTo>
                <a:lnTo>
                  <a:pt x="1301583" y="393699"/>
                </a:lnTo>
                <a:lnTo>
                  <a:pt x="1284199" y="419099"/>
                </a:lnTo>
                <a:lnTo>
                  <a:pt x="1278407" y="457199"/>
                </a:lnTo>
                <a:lnTo>
                  <a:pt x="1279844" y="469899"/>
                </a:lnTo>
                <a:lnTo>
                  <a:pt x="1301392" y="507999"/>
                </a:lnTo>
                <a:lnTo>
                  <a:pt x="1330321" y="533399"/>
                </a:lnTo>
                <a:lnTo>
                  <a:pt x="1349253" y="533399"/>
                </a:lnTo>
                <a:lnTo>
                  <a:pt x="1371167" y="546099"/>
                </a:lnTo>
                <a:lnTo>
                  <a:pt x="1411644" y="546099"/>
                </a:lnTo>
                <a:lnTo>
                  <a:pt x="1411644" y="558799"/>
                </a:lnTo>
                <a:lnTo>
                  <a:pt x="1427288" y="571499"/>
                </a:lnTo>
                <a:close/>
              </a:path>
              <a:path w="1998979" h="1524000">
                <a:moveTo>
                  <a:pt x="880884" y="431799"/>
                </a:moveTo>
                <a:lnTo>
                  <a:pt x="873016" y="431799"/>
                </a:lnTo>
                <a:lnTo>
                  <a:pt x="826146" y="406399"/>
                </a:lnTo>
                <a:lnTo>
                  <a:pt x="779042" y="393699"/>
                </a:lnTo>
                <a:lnTo>
                  <a:pt x="680056" y="368299"/>
                </a:lnTo>
                <a:lnTo>
                  <a:pt x="628247" y="368299"/>
                </a:lnTo>
                <a:lnTo>
                  <a:pt x="520176" y="342899"/>
                </a:lnTo>
                <a:lnTo>
                  <a:pt x="399626" y="342899"/>
                </a:lnTo>
                <a:lnTo>
                  <a:pt x="394427" y="330199"/>
                </a:lnTo>
                <a:lnTo>
                  <a:pt x="611349" y="330199"/>
                </a:lnTo>
                <a:lnTo>
                  <a:pt x="706025" y="355599"/>
                </a:lnTo>
                <a:lnTo>
                  <a:pt x="795676" y="380999"/>
                </a:lnTo>
                <a:lnTo>
                  <a:pt x="880091" y="406399"/>
                </a:lnTo>
                <a:lnTo>
                  <a:pt x="886481" y="406399"/>
                </a:lnTo>
                <a:lnTo>
                  <a:pt x="889808" y="419099"/>
                </a:lnTo>
                <a:lnTo>
                  <a:pt x="885638" y="419099"/>
                </a:lnTo>
                <a:lnTo>
                  <a:pt x="880884" y="431799"/>
                </a:lnTo>
                <a:close/>
              </a:path>
              <a:path w="1998979" h="1524000">
                <a:moveTo>
                  <a:pt x="1411644" y="546099"/>
                </a:moveTo>
                <a:lnTo>
                  <a:pt x="1371167" y="546099"/>
                </a:lnTo>
                <a:lnTo>
                  <a:pt x="1371167" y="368299"/>
                </a:lnTo>
                <a:lnTo>
                  <a:pt x="1411644" y="368299"/>
                </a:lnTo>
                <a:lnTo>
                  <a:pt x="1411644" y="546099"/>
                </a:lnTo>
                <a:close/>
              </a:path>
              <a:path w="1998979" h="1524000">
                <a:moveTo>
                  <a:pt x="1540128" y="380999"/>
                </a:moveTo>
                <a:lnTo>
                  <a:pt x="1463141" y="380999"/>
                </a:lnTo>
                <a:lnTo>
                  <a:pt x="1446623" y="368299"/>
                </a:lnTo>
                <a:lnTo>
                  <a:pt x="1542794" y="368299"/>
                </a:lnTo>
                <a:lnTo>
                  <a:pt x="1540128" y="380999"/>
                </a:lnTo>
                <a:close/>
              </a:path>
              <a:path w="1998979" h="1524000">
                <a:moveTo>
                  <a:pt x="1531828" y="393699"/>
                </a:moveTo>
                <a:lnTo>
                  <a:pt x="1492869" y="393699"/>
                </a:lnTo>
                <a:lnTo>
                  <a:pt x="1479010" y="380999"/>
                </a:lnTo>
                <a:lnTo>
                  <a:pt x="1536401" y="380999"/>
                </a:lnTo>
                <a:lnTo>
                  <a:pt x="1531828" y="393699"/>
                </a:lnTo>
                <a:close/>
              </a:path>
              <a:path w="1998979" h="1524000">
                <a:moveTo>
                  <a:pt x="1514283" y="406399"/>
                </a:moveTo>
                <a:lnTo>
                  <a:pt x="1510500" y="393699"/>
                </a:lnTo>
                <a:lnTo>
                  <a:pt x="1520771" y="393699"/>
                </a:lnTo>
                <a:lnTo>
                  <a:pt x="1514283" y="406399"/>
                </a:lnTo>
                <a:close/>
              </a:path>
              <a:path w="1998979" h="1524000">
                <a:moveTo>
                  <a:pt x="438948" y="495299"/>
                </a:moveTo>
                <a:lnTo>
                  <a:pt x="395144" y="495299"/>
                </a:lnTo>
                <a:lnTo>
                  <a:pt x="400113" y="482599"/>
                </a:lnTo>
                <a:lnTo>
                  <a:pt x="407712" y="482599"/>
                </a:lnTo>
                <a:lnTo>
                  <a:pt x="438948" y="495299"/>
                </a:lnTo>
                <a:close/>
              </a:path>
              <a:path w="1998979" h="1524000">
                <a:moveTo>
                  <a:pt x="543425" y="507999"/>
                </a:moveTo>
                <a:lnTo>
                  <a:pt x="394379" y="507999"/>
                </a:lnTo>
                <a:lnTo>
                  <a:pt x="394749" y="495299"/>
                </a:lnTo>
                <a:lnTo>
                  <a:pt x="538554" y="495299"/>
                </a:lnTo>
                <a:lnTo>
                  <a:pt x="543425" y="507999"/>
                </a:lnTo>
                <a:close/>
              </a:path>
              <a:path w="1998979" h="1524000">
                <a:moveTo>
                  <a:pt x="541970" y="520699"/>
                </a:moveTo>
                <a:lnTo>
                  <a:pt x="468071" y="520699"/>
                </a:lnTo>
                <a:lnTo>
                  <a:pt x="437275" y="507999"/>
                </a:lnTo>
                <a:lnTo>
                  <a:pt x="542636" y="507999"/>
                </a:lnTo>
                <a:lnTo>
                  <a:pt x="541970" y="520699"/>
                </a:lnTo>
                <a:close/>
              </a:path>
              <a:path w="1998979" h="1524000">
                <a:moveTo>
                  <a:pt x="885638" y="596899"/>
                </a:moveTo>
                <a:lnTo>
                  <a:pt x="873016" y="596899"/>
                </a:lnTo>
                <a:lnTo>
                  <a:pt x="729414" y="558799"/>
                </a:lnTo>
                <a:lnTo>
                  <a:pt x="627012" y="533399"/>
                </a:lnTo>
                <a:lnTo>
                  <a:pt x="615854" y="533399"/>
                </a:lnTo>
                <a:lnTo>
                  <a:pt x="616989" y="520699"/>
                </a:lnTo>
                <a:lnTo>
                  <a:pt x="618148" y="520699"/>
                </a:lnTo>
                <a:lnTo>
                  <a:pt x="624418" y="507999"/>
                </a:lnTo>
                <a:lnTo>
                  <a:pt x="631252" y="507999"/>
                </a:lnTo>
                <a:lnTo>
                  <a:pt x="735360" y="533399"/>
                </a:lnTo>
                <a:lnTo>
                  <a:pt x="833518" y="558799"/>
                </a:lnTo>
                <a:lnTo>
                  <a:pt x="880091" y="571499"/>
                </a:lnTo>
                <a:lnTo>
                  <a:pt x="886481" y="584199"/>
                </a:lnTo>
                <a:lnTo>
                  <a:pt x="889808" y="584199"/>
                </a:lnTo>
                <a:lnTo>
                  <a:pt x="885638" y="596899"/>
                </a:lnTo>
                <a:close/>
              </a:path>
              <a:path w="1998979" h="1524000">
                <a:moveTo>
                  <a:pt x="1454314" y="584199"/>
                </a:moveTo>
                <a:lnTo>
                  <a:pt x="1281394" y="584199"/>
                </a:lnTo>
                <a:lnTo>
                  <a:pt x="1269747" y="571499"/>
                </a:lnTo>
                <a:lnTo>
                  <a:pt x="1441509" y="571499"/>
                </a:lnTo>
                <a:lnTo>
                  <a:pt x="1454314" y="584199"/>
                </a:lnTo>
                <a:close/>
              </a:path>
              <a:path w="1998979" h="1524000">
                <a:moveTo>
                  <a:pt x="1476559" y="596899"/>
                </a:moveTo>
                <a:lnTo>
                  <a:pt x="1304061" y="596899"/>
                </a:lnTo>
                <a:lnTo>
                  <a:pt x="1293279" y="584199"/>
                </a:lnTo>
                <a:lnTo>
                  <a:pt x="1465710" y="584199"/>
                </a:lnTo>
                <a:lnTo>
                  <a:pt x="1476559" y="596899"/>
                </a:lnTo>
                <a:close/>
              </a:path>
              <a:path w="1998979" h="1524000">
                <a:moveTo>
                  <a:pt x="1408271" y="838199"/>
                </a:moveTo>
                <a:lnTo>
                  <a:pt x="1367842" y="838199"/>
                </a:lnTo>
                <a:lnTo>
                  <a:pt x="1367842" y="622299"/>
                </a:lnTo>
                <a:lnTo>
                  <a:pt x="1322305" y="596899"/>
                </a:lnTo>
                <a:lnTo>
                  <a:pt x="1487720" y="596899"/>
                </a:lnTo>
                <a:lnTo>
                  <a:pt x="1499200" y="609599"/>
                </a:lnTo>
                <a:lnTo>
                  <a:pt x="1511006" y="609599"/>
                </a:lnTo>
                <a:lnTo>
                  <a:pt x="1522224" y="622299"/>
                </a:lnTo>
                <a:lnTo>
                  <a:pt x="1531971" y="634999"/>
                </a:lnTo>
                <a:lnTo>
                  <a:pt x="1408271" y="634999"/>
                </a:lnTo>
                <a:lnTo>
                  <a:pt x="1408271" y="838199"/>
                </a:lnTo>
                <a:close/>
              </a:path>
              <a:path w="1998979" h="1524000">
                <a:moveTo>
                  <a:pt x="1528104" y="838199"/>
                </a:moveTo>
                <a:lnTo>
                  <a:pt x="1408271" y="838199"/>
                </a:lnTo>
                <a:lnTo>
                  <a:pt x="1445168" y="825499"/>
                </a:lnTo>
                <a:lnTo>
                  <a:pt x="1471520" y="812799"/>
                </a:lnTo>
                <a:lnTo>
                  <a:pt x="1487330" y="787399"/>
                </a:lnTo>
                <a:lnTo>
                  <a:pt x="1492599" y="749299"/>
                </a:lnTo>
                <a:lnTo>
                  <a:pt x="1491231" y="723899"/>
                </a:lnTo>
                <a:lnTo>
                  <a:pt x="1487123" y="711199"/>
                </a:lnTo>
                <a:lnTo>
                  <a:pt x="1480272" y="685799"/>
                </a:lnTo>
                <a:lnTo>
                  <a:pt x="1470674" y="673099"/>
                </a:lnTo>
                <a:lnTo>
                  <a:pt x="1458547" y="660399"/>
                </a:lnTo>
                <a:lnTo>
                  <a:pt x="1444108" y="660399"/>
                </a:lnTo>
                <a:lnTo>
                  <a:pt x="1427351" y="647699"/>
                </a:lnTo>
                <a:lnTo>
                  <a:pt x="1408271" y="634999"/>
                </a:lnTo>
                <a:lnTo>
                  <a:pt x="1531971" y="634999"/>
                </a:lnTo>
                <a:lnTo>
                  <a:pt x="1540246" y="647699"/>
                </a:lnTo>
                <a:lnTo>
                  <a:pt x="1547051" y="660399"/>
                </a:lnTo>
                <a:lnTo>
                  <a:pt x="1552380" y="685799"/>
                </a:lnTo>
                <a:lnTo>
                  <a:pt x="1556190" y="698499"/>
                </a:lnTo>
                <a:lnTo>
                  <a:pt x="1558478" y="723899"/>
                </a:lnTo>
                <a:lnTo>
                  <a:pt x="1559242" y="736599"/>
                </a:lnTo>
                <a:lnTo>
                  <a:pt x="1556748" y="774699"/>
                </a:lnTo>
                <a:lnTo>
                  <a:pt x="1549272" y="800099"/>
                </a:lnTo>
                <a:lnTo>
                  <a:pt x="1536817" y="825499"/>
                </a:lnTo>
                <a:lnTo>
                  <a:pt x="1528104" y="838199"/>
                </a:lnTo>
                <a:close/>
              </a:path>
              <a:path w="1998979" h="1524000">
                <a:moveTo>
                  <a:pt x="511857" y="673099"/>
                </a:moveTo>
                <a:lnTo>
                  <a:pt x="394797" y="673099"/>
                </a:lnTo>
                <a:lnTo>
                  <a:pt x="395192" y="660399"/>
                </a:lnTo>
                <a:lnTo>
                  <a:pt x="460371" y="660399"/>
                </a:lnTo>
                <a:lnTo>
                  <a:pt x="511857" y="673099"/>
                </a:lnTo>
                <a:close/>
              </a:path>
              <a:path w="1998979" h="1524000">
                <a:moveTo>
                  <a:pt x="611349" y="685799"/>
                </a:moveTo>
                <a:lnTo>
                  <a:pt x="399626" y="685799"/>
                </a:lnTo>
                <a:lnTo>
                  <a:pt x="394427" y="673099"/>
                </a:lnTo>
                <a:lnTo>
                  <a:pt x="562192" y="673099"/>
                </a:lnTo>
                <a:lnTo>
                  <a:pt x="611349" y="685799"/>
                </a:lnTo>
                <a:close/>
              </a:path>
              <a:path w="1998979" h="1524000">
                <a:moveTo>
                  <a:pt x="885638" y="774699"/>
                </a:moveTo>
                <a:lnTo>
                  <a:pt x="873016" y="774699"/>
                </a:lnTo>
                <a:lnTo>
                  <a:pt x="826146" y="761999"/>
                </a:lnTo>
                <a:lnTo>
                  <a:pt x="779042" y="736599"/>
                </a:lnTo>
                <a:lnTo>
                  <a:pt x="730333" y="723899"/>
                </a:lnTo>
                <a:lnTo>
                  <a:pt x="680056" y="723899"/>
                </a:lnTo>
                <a:lnTo>
                  <a:pt x="574942" y="698499"/>
                </a:lnTo>
                <a:lnTo>
                  <a:pt x="520176" y="698499"/>
                </a:lnTo>
                <a:lnTo>
                  <a:pt x="463987" y="685799"/>
                </a:lnTo>
                <a:lnTo>
                  <a:pt x="659302" y="685799"/>
                </a:lnTo>
                <a:lnTo>
                  <a:pt x="751492" y="711199"/>
                </a:lnTo>
                <a:lnTo>
                  <a:pt x="838551" y="736599"/>
                </a:lnTo>
                <a:lnTo>
                  <a:pt x="880091" y="749299"/>
                </a:lnTo>
                <a:lnTo>
                  <a:pt x="886481" y="749299"/>
                </a:lnTo>
                <a:lnTo>
                  <a:pt x="889808" y="761999"/>
                </a:lnTo>
                <a:lnTo>
                  <a:pt x="885638" y="774699"/>
                </a:lnTo>
                <a:close/>
              </a:path>
              <a:path w="1998979" h="1524000">
                <a:moveTo>
                  <a:pt x="1257744" y="800099"/>
                </a:moveTo>
                <a:lnTo>
                  <a:pt x="1202000" y="800099"/>
                </a:lnTo>
                <a:lnTo>
                  <a:pt x="1206222" y="787399"/>
                </a:lnTo>
                <a:lnTo>
                  <a:pt x="1212662" y="774699"/>
                </a:lnTo>
                <a:lnTo>
                  <a:pt x="1238180" y="774699"/>
                </a:lnTo>
                <a:lnTo>
                  <a:pt x="1245977" y="787399"/>
                </a:lnTo>
                <a:lnTo>
                  <a:pt x="1251833" y="787399"/>
                </a:lnTo>
                <a:lnTo>
                  <a:pt x="1257744" y="800099"/>
                </a:lnTo>
                <a:close/>
              </a:path>
              <a:path w="1998979" h="1524000">
                <a:moveTo>
                  <a:pt x="1269733" y="812799"/>
                </a:moveTo>
                <a:lnTo>
                  <a:pt x="1197185" y="812799"/>
                </a:lnTo>
                <a:lnTo>
                  <a:pt x="1198989" y="800099"/>
                </a:lnTo>
                <a:lnTo>
                  <a:pt x="1263710" y="800099"/>
                </a:lnTo>
                <a:lnTo>
                  <a:pt x="1269733" y="812799"/>
                </a:lnTo>
                <a:close/>
              </a:path>
              <a:path w="1998979" h="1524000">
                <a:moveTo>
                  <a:pt x="1443846" y="901699"/>
                </a:moveTo>
                <a:lnTo>
                  <a:pt x="1301108" y="901699"/>
                </a:lnTo>
                <a:lnTo>
                  <a:pt x="1272092" y="888999"/>
                </a:lnTo>
                <a:lnTo>
                  <a:pt x="1224364" y="863599"/>
                </a:lnTo>
                <a:lnTo>
                  <a:pt x="1199671" y="825499"/>
                </a:lnTo>
                <a:lnTo>
                  <a:pt x="1196585" y="812799"/>
                </a:lnTo>
                <a:lnTo>
                  <a:pt x="1276675" y="812799"/>
                </a:lnTo>
                <a:lnTo>
                  <a:pt x="1285403" y="825499"/>
                </a:lnTo>
                <a:lnTo>
                  <a:pt x="1295922" y="825499"/>
                </a:lnTo>
                <a:lnTo>
                  <a:pt x="1308235" y="838199"/>
                </a:lnTo>
                <a:lnTo>
                  <a:pt x="1528104" y="838199"/>
                </a:lnTo>
                <a:lnTo>
                  <a:pt x="1519391" y="850899"/>
                </a:lnTo>
                <a:lnTo>
                  <a:pt x="1497723" y="876299"/>
                </a:lnTo>
                <a:lnTo>
                  <a:pt x="1472540" y="888999"/>
                </a:lnTo>
                <a:lnTo>
                  <a:pt x="1443846" y="901699"/>
                </a:lnTo>
                <a:close/>
              </a:path>
              <a:path w="1998979" h="1524000">
                <a:moveTo>
                  <a:pt x="561951" y="850899"/>
                </a:moveTo>
                <a:lnTo>
                  <a:pt x="394427" y="850899"/>
                </a:lnTo>
                <a:lnTo>
                  <a:pt x="394797" y="838199"/>
                </a:lnTo>
                <a:lnTo>
                  <a:pt x="511598" y="838199"/>
                </a:lnTo>
                <a:lnTo>
                  <a:pt x="561951" y="850899"/>
                </a:lnTo>
                <a:close/>
              </a:path>
              <a:path w="1998979" h="1524000">
                <a:moveTo>
                  <a:pt x="705798" y="876299"/>
                </a:moveTo>
                <a:lnTo>
                  <a:pt x="558617" y="876299"/>
                </a:lnTo>
                <a:lnTo>
                  <a:pt x="508928" y="863599"/>
                </a:lnTo>
                <a:lnTo>
                  <a:pt x="458168" y="863599"/>
                </a:lnTo>
                <a:lnTo>
                  <a:pt x="406411" y="850899"/>
                </a:lnTo>
                <a:lnTo>
                  <a:pt x="611154" y="850899"/>
                </a:lnTo>
                <a:lnTo>
                  <a:pt x="705798" y="876299"/>
                </a:lnTo>
                <a:close/>
              </a:path>
              <a:path w="1998979" h="1524000">
                <a:moveTo>
                  <a:pt x="708822" y="901699"/>
                </a:moveTo>
                <a:lnTo>
                  <a:pt x="700497" y="901699"/>
                </a:lnTo>
                <a:lnTo>
                  <a:pt x="607158" y="876299"/>
                </a:lnTo>
                <a:lnTo>
                  <a:pt x="716650" y="876299"/>
                </a:lnTo>
                <a:lnTo>
                  <a:pt x="713936" y="888999"/>
                </a:lnTo>
                <a:lnTo>
                  <a:pt x="708822" y="901699"/>
                </a:lnTo>
                <a:close/>
              </a:path>
              <a:path w="1998979" h="1524000">
                <a:moveTo>
                  <a:pt x="843216" y="914399"/>
                </a:moveTo>
                <a:lnTo>
                  <a:pt x="788057" y="914399"/>
                </a:lnTo>
                <a:lnTo>
                  <a:pt x="791443" y="901699"/>
                </a:lnTo>
                <a:lnTo>
                  <a:pt x="824352" y="901699"/>
                </a:lnTo>
                <a:lnTo>
                  <a:pt x="843216" y="914399"/>
                </a:lnTo>
                <a:close/>
              </a:path>
              <a:path w="1998979" h="1524000">
                <a:moveTo>
                  <a:pt x="1409388" y="952499"/>
                </a:moveTo>
                <a:lnTo>
                  <a:pt x="1369936" y="952499"/>
                </a:lnTo>
                <a:lnTo>
                  <a:pt x="1367842" y="939799"/>
                </a:lnTo>
                <a:lnTo>
                  <a:pt x="1367842" y="901699"/>
                </a:lnTo>
                <a:lnTo>
                  <a:pt x="1411644" y="901699"/>
                </a:lnTo>
                <a:lnTo>
                  <a:pt x="1411644" y="939799"/>
                </a:lnTo>
                <a:lnTo>
                  <a:pt x="1409388" y="952499"/>
                </a:lnTo>
                <a:close/>
              </a:path>
              <a:path w="1998979" h="1524000">
                <a:moveTo>
                  <a:pt x="880091" y="927099"/>
                </a:moveTo>
                <a:lnTo>
                  <a:pt x="798317" y="927099"/>
                </a:lnTo>
                <a:lnTo>
                  <a:pt x="791755" y="914399"/>
                </a:lnTo>
                <a:lnTo>
                  <a:pt x="861821" y="914399"/>
                </a:lnTo>
                <a:lnTo>
                  <a:pt x="880091" y="927099"/>
                </a:lnTo>
                <a:close/>
              </a:path>
              <a:path w="1998979" h="1524000">
                <a:moveTo>
                  <a:pt x="885614" y="939799"/>
                </a:moveTo>
                <a:lnTo>
                  <a:pt x="853712" y="939799"/>
                </a:lnTo>
                <a:lnTo>
                  <a:pt x="835482" y="927099"/>
                </a:lnTo>
                <a:lnTo>
                  <a:pt x="889759" y="927099"/>
                </a:lnTo>
                <a:lnTo>
                  <a:pt x="885614" y="939799"/>
                </a:lnTo>
                <a:close/>
              </a:path>
              <a:path w="1998979" h="1524000">
                <a:moveTo>
                  <a:pt x="1010041" y="1003299"/>
                </a:moveTo>
                <a:lnTo>
                  <a:pt x="988378" y="1003299"/>
                </a:lnTo>
                <a:lnTo>
                  <a:pt x="987147" y="990599"/>
                </a:lnTo>
                <a:lnTo>
                  <a:pt x="1011273" y="990599"/>
                </a:lnTo>
                <a:lnTo>
                  <a:pt x="1010041" y="1003299"/>
                </a:lnTo>
                <a:close/>
              </a:path>
              <a:path w="1998979" h="1524000">
                <a:moveTo>
                  <a:pt x="511857" y="1015999"/>
                </a:moveTo>
                <a:lnTo>
                  <a:pt x="395192" y="1015999"/>
                </a:lnTo>
                <a:lnTo>
                  <a:pt x="400161" y="1003299"/>
                </a:lnTo>
                <a:lnTo>
                  <a:pt x="460371" y="1003299"/>
                </a:lnTo>
                <a:lnTo>
                  <a:pt x="511857" y="1015999"/>
                </a:lnTo>
                <a:close/>
              </a:path>
              <a:path w="1998979" h="1524000">
                <a:moveTo>
                  <a:pt x="611349" y="1028699"/>
                </a:moveTo>
                <a:lnTo>
                  <a:pt x="394427" y="1028699"/>
                </a:lnTo>
                <a:lnTo>
                  <a:pt x="394797" y="1015999"/>
                </a:lnTo>
                <a:lnTo>
                  <a:pt x="562192" y="1015999"/>
                </a:lnTo>
                <a:lnTo>
                  <a:pt x="611349" y="1028699"/>
                </a:lnTo>
                <a:close/>
              </a:path>
              <a:path w="1998979" h="1524000">
                <a:moveTo>
                  <a:pt x="885638" y="1117599"/>
                </a:moveTo>
                <a:lnTo>
                  <a:pt x="873016" y="1117599"/>
                </a:lnTo>
                <a:lnTo>
                  <a:pt x="779042" y="1092199"/>
                </a:lnTo>
                <a:lnTo>
                  <a:pt x="680056" y="1066799"/>
                </a:lnTo>
                <a:lnTo>
                  <a:pt x="574942" y="1041399"/>
                </a:lnTo>
                <a:lnTo>
                  <a:pt x="520176" y="1041399"/>
                </a:lnTo>
                <a:lnTo>
                  <a:pt x="463987" y="1028699"/>
                </a:lnTo>
                <a:lnTo>
                  <a:pt x="659302" y="1028699"/>
                </a:lnTo>
                <a:lnTo>
                  <a:pt x="751492" y="1054099"/>
                </a:lnTo>
                <a:lnTo>
                  <a:pt x="838551" y="1079499"/>
                </a:lnTo>
                <a:lnTo>
                  <a:pt x="880091" y="1092199"/>
                </a:lnTo>
                <a:lnTo>
                  <a:pt x="886481" y="1092199"/>
                </a:lnTo>
                <a:lnTo>
                  <a:pt x="889808" y="1104899"/>
                </a:lnTo>
                <a:lnTo>
                  <a:pt x="885638" y="1117599"/>
                </a:lnTo>
                <a:close/>
              </a:path>
              <a:path w="1998979" h="1524000">
                <a:moveTo>
                  <a:pt x="1010018" y="1066799"/>
                </a:moveTo>
                <a:lnTo>
                  <a:pt x="987980" y="1066799"/>
                </a:lnTo>
                <a:lnTo>
                  <a:pt x="992722" y="1054099"/>
                </a:lnTo>
                <a:lnTo>
                  <a:pt x="1009114" y="1054099"/>
                </a:lnTo>
                <a:lnTo>
                  <a:pt x="1010018" y="1066799"/>
                </a:lnTo>
                <a:close/>
              </a:path>
              <a:path w="1998979" h="1524000">
                <a:moveTo>
                  <a:pt x="1011569" y="1117599"/>
                </a:moveTo>
                <a:lnTo>
                  <a:pt x="986851" y="1117599"/>
                </a:lnTo>
                <a:lnTo>
                  <a:pt x="986821" y="1066799"/>
                </a:lnTo>
                <a:lnTo>
                  <a:pt x="1011572" y="1066799"/>
                </a:lnTo>
                <a:lnTo>
                  <a:pt x="1011569" y="1117599"/>
                </a:lnTo>
                <a:close/>
              </a:path>
              <a:path w="1998979" h="1524000">
                <a:moveTo>
                  <a:pt x="1006836" y="1130299"/>
                </a:moveTo>
                <a:lnTo>
                  <a:pt x="991584" y="1130299"/>
                </a:lnTo>
                <a:lnTo>
                  <a:pt x="989266" y="1117599"/>
                </a:lnTo>
                <a:lnTo>
                  <a:pt x="1009154" y="1117599"/>
                </a:lnTo>
                <a:lnTo>
                  <a:pt x="1006836" y="1130299"/>
                </a:lnTo>
                <a:close/>
              </a:path>
              <a:path w="1998979" h="1524000">
                <a:moveTo>
                  <a:pt x="682067" y="1193799"/>
                </a:moveTo>
                <a:lnTo>
                  <a:pt x="523258" y="1193799"/>
                </a:lnTo>
                <a:lnTo>
                  <a:pt x="464674" y="1181099"/>
                </a:lnTo>
                <a:lnTo>
                  <a:pt x="634706" y="1181099"/>
                </a:lnTo>
                <a:lnTo>
                  <a:pt x="682067" y="1193799"/>
                </a:lnTo>
                <a:close/>
              </a:path>
              <a:path w="1998979" h="1524000">
                <a:moveTo>
                  <a:pt x="1011569" y="1219199"/>
                </a:moveTo>
                <a:lnTo>
                  <a:pt x="986851" y="1219199"/>
                </a:lnTo>
                <a:lnTo>
                  <a:pt x="986821" y="1181099"/>
                </a:lnTo>
                <a:lnTo>
                  <a:pt x="1011272" y="1181099"/>
                </a:lnTo>
                <a:lnTo>
                  <a:pt x="1011572" y="1193799"/>
                </a:lnTo>
                <a:lnTo>
                  <a:pt x="1011569" y="1219199"/>
                </a:lnTo>
                <a:close/>
              </a:path>
              <a:path w="1998979" h="1524000">
                <a:moveTo>
                  <a:pt x="1875060" y="1295399"/>
                </a:moveTo>
                <a:lnTo>
                  <a:pt x="1836367" y="1295399"/>
                </a:lnTo>
                <a:lnTo>
                  <a:pt x="1733631" y="1181099"/>
                </a:lnTo>
                <a:lnTo>
                  <a:pt x="1771439" y="1181099"/>
                </a:lnTo>
                <a:lnTo>
                  <a:pt x="1850389" y="1282699"/>
                </a:lnTo>
                <a:lnTo>
                  <a:pt x="1875060" y="1282699"/>
                </a:lnTo>
                <a:lnTo>
                  <a:pt x="1875060" y="1295399"/>
                </a:lnTo>
                <a:close/>
              </a:path>
              <a:path w="1998979" h="1524000">
                <a:moveTo>
                  <a:pt x="988263" y="1295399"/>
                </a:moveTo>
                <a:lnTo>
                  <a:pt x="931639" y="1295399"/>
                </a:lnTo>
                <a:lnTo>
                  <a:pt x="903505" y="1282699"/>
                </a:lnTo>
                <a:lnTo>
                  <a:pt x="869374" y="1269999"/>
                </a:lnTo>
                <a:lnTo>
                  <a:pt x="828964" y="1257299"/>
                </a:lnTo>
                <a:lnTo>
                  <a:pt x="795915" y="1244599"/>
                </a:lnTo>
                <a:lnTo>
                  <a:pt x="759458" y="1231899"/>
                </a:lnTo>
                <a:lnTo>
                  <a:pt x="719513" y="1219199"/>
                </a:lnTo>
                <a:lnTo>
                  <a:pt x="676002" y="1219199"/>
                </a:lnTo>
                <a:lnTo>
                  <a:pt x="628842" y="1206499"/>
                </a:lnTo>
                <a:lnTo>
                  <a:pt x="577954" y="1193799"/>
                </a:lnTo>
                <a:lnTo>
                  <a:pt x="725845" y="1193799"/>
                </a:lnTo>
                <a:lnTo>
                  <a:pt x="766111" y="1206499"/>
                </a:lnTo>
                <a:lnTo>
                  <a:pt x="802934" y="1219199"/>
                </a:lnTo>
                <a:lnTo>
                  <a:pt x="836385" y="1231899"/>
                </a:lnTo>
                <a:lnTo>
                  <a:pt x="906483" y="1257299"/>
                </a:lnTo>
                <a:lnTo>
                  <a:pt x="956613" y="1269999"/>
                </a:lnTo>
                <a:lnTo>
                  <a:pt x="988263" y="1295399"/>
                </a:lnTo>
                <a:close/>
              </a:path>
              <a:path w="1998979" h="1524000">
                <a:moveTo>
                  <a:pt x="1169648" y="1257299"/>
                </a:moveTo>
                <a:lnTo>
                  <a:pt x="1161644" y="1257299"/>
                </a:lnTo>
                <a:lnTo>
                  <a:pt x="1158712" y="1244599"/>
                </a:lnTo>
                <a:lnTo>
                  <a:pt x="1153363" y="1244599"/>
                </a:lnTo>
                <a:lnTo>
                  <a:pt x="1153652" y="1231899"/>
                </a:lnTo>
                <a:lnTo>
                  <a:pt x="1160605" y="1231899"/>
                </a:lnTo>
                <a:lnTo>
                  <a:pt x="1195620" y="1219199"/>
                </a:lnTo>
                <a:lnTo>
                  <a:pt x="1232430" y="1206499"/>
                </a:lnTo>
                <a:lnTo>
                  <a:pt x="1272678" y="1193799"/>
                </a:lnTo>
                <a:lnTo>
                  <a:pt x="1420533" y="1193799"/>
                </a:lnTo>
                <a:lnTo>
                  <a:pt x="1369671" y="1206499"/>
                </a:lnTo>
                <a:lnTo>
                  <a:pt x="1322538" y="1219199"/>
                </a:lnTo>
                <a:lnTo>
                  <a:pt x="1279051" y="1219199"/>
                </a:lnTo>
                <a:lnTo>
                  <a:pt x="1239128" y="1231899"/>
                </a:lnTo>
                <a:lnTo>
                  <a:pt x="1202688" y="1244599"/>
                </a:lnTo>
                <a:lnTo>
                  <a:pt x="1169648" y="1257299"/>
                </a:lnTo>
                <a:close/>
              </a:path>
              <a:path w="1998979" h="1524000">
                <a:moveTo>
                  <a:pt x="1005494" y="1231899"/>
                </a:moveTo>
                <a:lnTo>
                  <a:pt x="992925" y="1231899"/>
                </a:lnTo>
                <a:lnTo>
                  <a:pt x="991584" y="1219199"/>
                </a:lnTo>
                <a:lnTo>
                  <a:pt x="1006836" y="1219199"/>
                </a:lnTo>
                <a:lnTo>
                  <a:pt x="1005494" y="1231899"/>
                </a:lnTo>
                <a:close/>
              </a:path>
              <a:path w="1998979" h="1524000">
                <a:moveTo>
                  <a:pt x="1035236" y="1396999"/>
                </a:moveTo>
                <a:lnTo>
                  <a:pt x="963184" y="1396999"/>
                </a:lnTo>
                <a:lnTo>
                  <a:pt x="933511" y="1384299"/>
                </a:lnTo>
                <a:lnTo>
                  <a:pt x="909835" y="1371599"/>
                </a:lnTo>
                <a:lnTo>
                  <a:pt x="891801" y="1358899"/>
                </a:lnTo>
                <a:lnTo>
                  <a:pt x="882704" y="1346199"/>
                </a:lnTo>
                <a:lnTo>
                  <a:pt x="876022" y="1346199"/>
                </a:lnTo>
                <a:lnTo>
                  <a:pt x="871290" y="1333499"/>
                </a:lnTo>
                <a:lnTo>
                  <a:pt x="868044" y="1320799"/>
                </a:lnTo>
                <a:lnTo>
                  <a:pt x="896330" y="1320799"/>
                </a:lnTo>
                <a:lnTo>
                  <a:pt x="899582" y="1333499"/>
                </a:lnTo>
                <a:lnTo>
                  <a:pt x="903518" y="1333499"/>
                </a:lnTo>
                <a:lnTo>
                  <a:pt x="909244" y="1346199"/>
                </a:lnTo>
                <a:lnTo>
                  <a:pt x="923785" y="1358899"/>
                </a:lnTo>
                <a:lnTo>
                  <a:pt x="943092" y="1358899"/>
                </a:lnTo>
                <a:lnTo>
                  <a:pt x="967966" y="1371599"/>
                </a:lnTo>
                <a:lnTo>
                  <a:pt x="1088585" y="1371599"/>
                </a:lnTo>
                <a:lnTo>
                  <a:pt x="1064909" y="1384299"/>
                </a:lnTo>
                <a:lnTo>
                  <a:pt x="1035236" y="1396999"/>
                </a:lnTo>
                <a:close/>
              </a:path>
              <a:path w="1998979" h="1524000">
                <a:moveTo>
                  <a:pt x="1088585" y="1371599"/>
                </a:moveTo>
                <a:lnTo>
                  <a:pt x="1030453" y="1371599"/>
                </a:lnTo>
                <a:lnTo>
                  <a:pt x="1055328" y="1358899"/>
                </a:lnTo>
                <a:lnTo>
                  <a:pt x="1074635" y="1358899"/>
                </a:lnTo>
                <a:lnTo>
                  <a:pt x="1089175" y="1346199"/>
                </a:lnTo>
                <a:lnTo>
                  <a:pt x="1094901" y="1333499"/>
                </a:lnTo>
                <a:lnTo>
                  <a:pt x="1098838" y="1333499"/>
                </a:lnTo>
                <a:lnTo>
                  <a:pt x="1102090" y="1320799"/>
                </a:lnTo>
                <a:lnTo>
                  <a:pt x="1130376" y="1320799"/>
                </a:lnTo>
                <a:lnTo>
                  <a:pt x="1127129" y="1333499"/>
                </a:lnTo>
                <a:lnTo>
                  <a:pt x="1122398" y="1346199"/>
                </a:lnTo>
                <a:lnTo>
                  <a:pt x="1115716" y="1346199"/>
                </a:lnTo>
                <a:lnTo>
                  <a:pt x="1106619" y="1358899"/>
                </a:lnTo>
                <a:lnTo>
                  <a:pt x="1088585" y="1371599"/>
                </a:lnTo>
                <a:close/>
              </a:path>
            </a:pathLst>
          </a:custGeom>
          <a:solidFill>
            <a:srgbClr val="FBFB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8915">
              <a:lnSpc>
                <a:spcPct val="100000"/>
              </a:lnSpc>
              <a:spcBef>
                <a:spcPts val="100"/>
              </a:spcBef>
            </a:pPr>
            <a:r>
              <a:rPr spc="535" dirty="0"/>
              <a:t>BUDGETARY</a:t>
            </a:r>
            <a:r>
              <a:rPr spc="170" dirty="0"/>
              <a:t> </a:t>
            </a:r>
            <a:r>
              <a:rPr spc="445" dirty="0"/>
              <a:t>PROCESS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8763000" cy="4933950"/>
          </a:xfrm>
          <a:custGeom>
            <a:avLst/>
            <a:gdLst/>
            <a:ahLst/>
            <a:cxnLst/>
            <a:rect l="l" t="t" r="r" b="b"/>
            <a:pathLst>
              <a:path w="8763000" h="4933950">
                <a:moveTo>
                  <a:pt x="8762999" y="4933949"/>
                </a:moveTo>
                <a:lnTo>
                  <a:pt x="0" y="4933949"/>
                </a:lnTo>
                <a:lnTo>
                  <a:pt x="0" y="0"/>
                </a:lnTo>
                <a:lnTo>
                  <a:pt x="8762999" y="0"/>
                </a:lnTo>
                <a:lnTo>
                  <a:pt x="8762999" y="4933949"/>
                </a:lnTo>
                <a:close/>
              </a:path>
            </a:pathLst>
          </a:custGeom>
          <a:solidFill>
            <a:srgbClr val="999A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624604" y="1788079"/>
            <a:ext cx="3138805" cy="3143885"/>
          </a:xfrm>
          <a:custGeom>
            <a:avLst/>
            <a:gdLst/>
            <a:ahLst/>
            <a:cxnLst/>
            <a:rect l="l" t="t" r="r" b="b"/>
            <a:pathLst>
              <a:path w="3138804" h="3143885">
                <a:moveTo>
                  <a:pt x="3138395" y="0"/>
                </a:moveTo>
                <a:lnTo>
                  <a:pt x="3138395" y="3143424"/>
                </a:lnTo>
                <a:lnTo>
                  <a:pt x="0" y="3143424"/>
                </a:lnTo>
                <a:lnTo>
                  <a:pt x="31383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64" y="2366"/>
            <a:ext cx="3139440" cy="3144520"/>
          </a:xfrm>
          <a:custGeom>
            <a:avLst/>
            <a:gdLst/>
            <a:ahLst/>
            <a:cxnLst/>
            <a:rect l="l" t="t" r="r" b="b"/>
            <a:pathLst>
              <a:path w="3139440" h="3144520">
                <a:moveTo>
                  <a:pt x="0" y="3144043"/>
                </a:moveTo>
                <a:lnTo>
                  <a:pt x="0" y="0"/>
                </a:lnTo>
                <a:lnTo>
                  <a:pt x="3139012" y="0"/>
                </a:lnTo>
                <a:lnTo>
                  <a:pt x="0" y="314404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832847" y="1393870"/>
            <a:ext cx="2480310" cy="3537585"/>
          </a:xfrm>
          <a:custGeom>
            <a:avLst/>
            <a:gdLst/>
            <a:ahLst/>
            <a:cxnLst/>
            <a:rect l="l" t="t" r="r" b="b"/>
            <a:pathLst>
              <a:path w="2480309" h="3537585">
                <a:moveTo>
                  <a:pt x="1201917" y="0"/>
                </a:moveTo>
                <a:lnTo>
                  <a:pt x="1271779" y="0"/>
                </a:lnTo>
                <a:lnTo>
                  <a:pt x="1292518" y="502"/>
                </a:lnTo>
                <a:lnTo>
                  <a:pt x="1345816" y="4271"/>
                </a:lnTo>
                <a:lnTo>
                  <a:pt x="1398894" y="10361"/>
                </a:lnTo>
                <a:lnTo>
                  <a:pt x="1451518" y="18616"/>
                </a:lnTo>
                <a:lnTo>
                  <a:pt x="1503452" y="28877"/>
                </a:lnTo>
                <a:lnTo>
                  <a:pt x="1554460" y="40990"/>
                </a:lnTo>
                <a:lnTo>
                  <a:pt x="1604308" y="54796"/>
                </a:lnTo>
                <a:lnTo>
                  <a:pt x="1652759" y="70139"/>
                </a:lnTo>
                <a:lnTo>
                  <a:pt x="1697148" y="86651"/>
                </a:lnTo>
                <a:lnTo>
                  <a:pt x="1740707" y="104796"/>
                </a:lnTo>
                <a:lnTo>
                  <a:pt x="1783401" y="124536"/>
                </a:lnTo>
                <a:lnTo>
                  <a:pt x="1825192" y="145836"/>
                </a:lnTo>
                <a:lnTo>
                  <a:pt x="1866045" y="168657"/>
                </a:lnTo>
                <a:lnTo>
                  <a:pt x="1905922" y="192963"/>
                </a:lnTo>
                <a:lnTo>
                  <a:pt x="1944786" y="218717"/>
                </a:lnTo>
                <a:lnTo>
                  <a:pt x="1982601" y="245880"/>
                </a:lnTo>
                <a:lnTo>
                  <a:pt x="2019330" y="274417"/>
                </a:lnTo>
                <a:lnTo>
                  <a:pt x="2054936" y="304290"/>
                </a:lnTo>
                <a:lnTo>
                  <a:pt x="2089383" y="335462"/>
                </a:lnTo>
                <a:lnTo>
                  <a:pt x="2122633" y="367896"/>
                </a:lnTo>
                <a:lnTo>
                  <a:pt x="2154650" y="401554"/>
                </a:lnTo>
                <a:lnTo>
                  <a:pt x="2185398" y="436400"/>
                </a:lnTo>
                <a:lnTo>
                  <a:pt x="2214838" y="472396"/>
                </a:lnTo>
                <a:lnTo>
                  <a:pt x="2242936" y="509506"/>
                </a:lnTo>
                <a:lnTo>
                  <a:pt x="2269653" y="547691"/>
                </a:lnTo>
                <a:lnTo>
                  <a:pt x="2294954" y="586916"/>
                </a:lnTo>
                <a:lnTo>
                  <a:pt x="2318801" y="627143"/>
                </a:lnTo>
                <a:lnTo>
                  <a:pt x="2341157" y="668334"/>
                </a:lnTo>
                <a:lnTo>
                  <a:pt x="2361987" y="710453"/>
                </a:lnTo>
                <a:lnTo>
                  <a:pt x="2381253" y="753463"/>
                </a:lnTo>
                <a:lnTo>
                  <a:pt x="2398918" y="797326"/>
                </a:lnTo>
                <a:lnTo>
                  <a:pt x="2414945" y="842005"/>
                </a:lnTo>
                <a:lnTo>
                  <a:pt x="2429299" y="887464"/>
                </a:lnTo>
                <a:lnTo>
                  <a:pt x="2441929" y="933664"/>
                </a:lnTo>
                <a:lnTo>
                  <a:pt x="2452838" y="980581"/>
                </a:lnTo>
                <a:lnTo>
                  <a:pt x="2461892" y="1027856"/>
                </a:lnTo>
                <a:lnTo>
                  <a:pt x="2469144" y="1075736"/>
                </a:lnTo>
                <a:lnTo>
                  <a:pt x="2474561" y="1124184"/>
                </a:lnTo>
                <a:lnTo>
                  <a:pt x="2478108" y="1173162"/>
                </a:lnTo>
                <a:lnTo>
                  <a:pt x="2478204" y="1174496"/>
                </a:lnTo>
                <a:lnTo>
                  <a:pt x="2479809" y="1222634"/>
                </a:lnTo>
                <a:lnTo>
                  <a:pt x="2479809" y="3537574"/>
                </a:lnTo>
                <a:lnTo>
                  <a:pt x="0" y="3537574"/>
                </a:lnTo>
                <a:lnTo>
                  <a:pt x="0" y="1222634"/>
                </a:lnTo>
                <a:lnTo>
                  <a:pt x="1576" y="1174496"/>
                </a:lnTo>
                <a:lnTo>
                  <a:pt x="1620" y="1173162"/>
                </a:lnTo>
                <a:lnTo>
                  <a:pt x="5130" y="1125143"/>
                </a:lnTo>
                <a:lnTo>
                  <a:pt x="5200" y="1124184"/>
                </a:lnTo>
                <a:lnTo>
                  <a:pt x="10632" y="1076346"/>
                </a:lnTo>
                <a:lnTo>
                  <a:pt x="10701" y="1075736"/>
                </a:lnTo>
                <a:lnTo>
                  <a:pt x="18038" y="1028142"/>
                </a:lnTo>
                <a:lnTo>
                  <a:pt x="27304" y="980581"/>
                </a:lnTo>
                <a:lnTo>
                  <a:pt x="38338" y="933948"/>
                </a:lnTo>
                <a:lnTo>
                  <a:pt x="51111" y="887995"/>
                </a:lnTo>
                <a:lnTo>
                  <a:pt x="65616" y="842758"/>
                </a:lnTo>
                <a:lnTo>
                  <a:pt x="81804" y="798275"/>
                </a:lnTo>
                <a:lnTo>
                  <a:pt x="99634" y="754584"/>
                </a:lnTo>
                <a:lnTo>
                  <a:pt x="119067" y="711720"/>
                </a:lnTo>
                <a:lnTo>
                  <a:pt x="140063" y="669722"/>
                </a:lnTo>
                <a:lnTo>
                  <a:pt x="162582" y="628627"/>
                </a:lnTo>
                <a:lnTo>
                  <a:pt x="186584" y="588471"/>
                </a:lnTo>
                <a:lnTo>
                  <a:pt x="212030" y="549293"/>
                </a:lnTo>
                <a:lnTo>
                  <a:pt x="238880" y="511129"/>
                </a:lnTo>
                <a:lnTo>
                  <a:pt x="267095" y="474016"/>
                </a:lnTo>
                <a:lnTo>
                  <a:pt x="296634" y="437992"/>
                </a:lnTo>
                <a:lnTo>
                  <a:pt x="327459" y="403094"/>
                </a:lnTo>
                <a:lnTo>
                  <a:pt x="359528" y="369359"/>
                </a:lnTo>
                <a:lnTo>
                  <a:pt x="392804" y="336825"/>
                </a:lnTo>
                <a:lnTo>
                  <a:pt x="427245" y="305527"/>
                </a:lnTo>
                <a:lnTo>
                  <a:pt x="462812" y="275505"/>
                </a:lnTo>
                <a:lnTo>
                  <a:pt x="499466" y="246794"/>
                </a:lnTo>
                <a:lnTo>
                  <a:pt x="537167" y="219432"/>
                </a:lnTo>
                <a:lnTo>
                  <a:pt x="575875" y="193457"/>
                </a:lnTo>
                <a:lnTo>
                  <a:pt x="615550" y="168905"/>
                </a:lnTo>
                <a:lnTo>
                  <a:pt x="656115" y="145836"/>
                </a:lnTo>
                <a:lnTo>
                  <a:pt x="697645" y="124221"/>
                </a:lnTo>
                <a:lnTo>
                  <a:pt x="739984" y="104163"/>
                </a:lnTo>
                <a:lnTo>
                  <a:pt x="783132" y="85677"/>
                </a:lnTo>
                <a:lnTo>
                  <a:pt x="827049" y="68801"/>
                </a:lnTo>
                <a:lnTo>
                  <a:pt x="829725" y="67462"/>
                </a:lnTo>
                <a:lnTo>
                  <a:pt x="832402" y="67462"/>
                </a:lnTo>
                <a:lnTo>
                  <a:pt x="835078" y="66124"/>
                </a:lnTo>
                <a:lnTo>
                  <a:pt x="882744" y="50953"/>
                </a:lnTo>
                <a:lnTo>
                  <a:pt x="931350" y="37602"/>
                </a:lnTo>
                <a:lnTo>
                  <a:pt x="980835" y="26133"/>
                </a:lnTo>
                <a:lnTo>
                  <a:pt x="1031135" y="16608"/>
                </a:lnTo>
                <a:lnTo>
                  <a:pt x="1082188" y="9091"/>
                </a:lnTo>
                <a:lnTo>
                  <a:pt x="1133930" y="3644"/>
                </a:lnTo>
                <a:lnTo>
                  <a:pt x="1186301" y="330"/>
                </a:lnTo>
                <a:lnTo>
                  <a:pt x="1201917" y="0"/>
                </a:lnTo>
                <a:close/>
              </a:path>
            </a:pathLst>
          </a:custGeom>
          <a:solidFill>
            <a:srgbClr val="3C54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142229" y="1393870"/>
            <a:ext cx="2480310" cy="3537585"/>
          </a:xfrm>
          <a:custGeom>
            <a:avLst/>
            <a:gdLst/>
            <a:ahLst/>
            <a:cxnLst/>
            <a:rect l="l" t="t" r="r" b="b"/>
            <a:pathLst>
              <a:path w="2480310" h="3537585">
                <a:moveTo>
                  <a:pt x="1201918" y="0"/>
                </a:moveTo>
                <a:lnTo>
                  <a:pt x="1271780" y="0"/>
                </a:lnTo>
                <a:lnTo>
                  <a:pt x="1292518" y="502"/>
                </a:lnTo>
                <a:lnTo>
                  <a:pt x="1345816" y="4271"/>
                </a:lnTo>
                <a:lnTo>
                  <a:pt x="1398895" y="10361"/>
                </a:lnTo>
                <a:lnTo>
                  <a:pt x="1451518" y="18616"/>
                </a:lnTo>
                <a:lnTo>
                  <a:pt x="1503452" y="28877"/>
                </a:lnTo>
                <a:lnTo>
                  <a:pt x="1554460" y="40990"/>
                </a:lnTo>
                <a:lnTo>
                  <a:pt x="1604308" y="54796"/>
                </a:lnTo>
                <a:lnTo>
                  <a:pt x="1652760" y="70139"/>
                </a:lnTo>
                <a:lnTo>
                  <a:pt x="1697148" y="86651"/>
                </a:lnTo>
                <a:lnTo>
                  <a:pt x="1740708" y="104796"/>
                </a:lnTo>
                <a:lnTo>
                  <a:pt x="1783401" y="124536"/>
                </a:lnTo>
                <a:lnTo>
                  <a:pt x="1825193" y="145836"/>
                </a:lnTo>
                <a:lnTo>
                  <a:pt x="1866046" y="168657"/>
                </a:lnTo>
                <a:lnTo>
                  <a:pt x="1905922" y="192963"/>
                </a:lnTo>
                <a:lnTo>
                  <a:pt x="1944787" y="218717"/>
                </a:lnTo>
                <a:lnTo>
                  <a:pt x="1982602" y="245880"/>
                </a:lnTo>
                <a:lnTo>
                  <a:pt x="2019331" y="274417"/>
                </a:lnTo>
                <a:lnTo>
                  <a:pt x="2054937" y="304290"/>
                </a:lnTo>
                <a:lnTo>
                  <a:pt x="2089383" y="335462"/>
                </a:lnTo>
                <a:lnTo>
                  <a:pt x="2122634" y="367896"/>
                </a:lnTo>
                <a:lnTo>
                  <a:pt x="2154651" y="401554"/>
                </a:lnTo>
                <a:lnTo>
                  <a:pt x="2185398" y="436400"/>
                </a:lnTo>
                <a:lnTo>
                  <a:pt x="2214839" y="472396"/>
                </a:lnTo>
                <a:lnTo>
                  <a:pt x="2242936" y="509506"/>
                </a:lnTo>
                <a:lnTo>
                  <a:pt x="2269654" y="547691"/>
                </a:lnTo>
                <a:lnTo>
                  <a:pt x="2294954" y="586916"/>
                </a:lnTo>
                <a:lnTo>
                  <a:pt x="2318801" y="627143"/>
                </a:lnTo>
                <a:lnTo>
                  <a:pt x="2341158" y="668334"/>
                </a:lnTo>
                <a:lnTo>
                  <a:pt x="2361987" y="710453"/>
                </a:lnTo>
                <a:lnTo>
                  <a:pt x="2381253" y="753463"/>
                </a:lnTo>
                <a:lnTo>
                  <a:pt x="2398918" y="797326"/>
                </a:lnTo>
                <a:lnTo>
                  <a:pt x="2414946" y="842005"/>
                </a:lnTo>
                <a:lnTo>
                  <a:pt x="2429299" y="887464"/>
                </a:lnTo>
                <a:lnTo>
                  <a:pt x="2441930" y="933664"/>
                </a:lnTo>
                <a:lnTo>
                  <a:pt x="2452839" y="980581"/>
                </a:lnTo>
                <a:lnTo>
                  <a:pt x="2461892" y="1027856"/>
                </a:lnTo>
                <a:lnTo>
                  <a:pt x="2469144" y="1075736"/>
                </a:lnTo>
                <a:lnTo>
                  <a:pt x="2474561" y="1124184"/>
                </a:lnTo>
                <a:lnTo>
                  <a:pt x="2478109" y="1173162"/>
                </a:lnTo>
                <a:lnTo>
                  <a:pt x="2479810" y="1222634"/>
                </a:lnTo>
                <a:lnTo>
                  <a:pt x="2479810" y="3537574"/>
                </a:lnTo>
                <a:lnTo>
                  <a:pt x="0" y="3537574"/>
                </a:lnTo>
                <a:lnTo>
                  <a:pt x="0" y="1222634"/>
                </a:lnTo>
                <a:lnTo>
                  <a:pt x="1576" y="1174496"/>
                </a:lnTo>
                <a:lnTo>
                  <a:pt x="1620" y="1173162"/>
                </a:lnTo>
                <a:lnTo>
                  <a:pt x="5130" y="1125143"/>
                </a:lnTo>
                <a:lnTo>
                  <a:pt x="5200" y="1124184"/>
                </a:lnTo>
                <a:lnTo>
                  <a:pt x="10632" y="1076346"/>
                </a:lnTo>
                <a:lnTo>
                  <a:pt x="10701" y="1075736"/>
                </a:lnTo>
                <a:lnTo>
                  <a:pt x="18038" y="1028142"/>
                </a:lnTo>
                <a:lnTo>
                  <a:pt x="27304" y="980581"/>
                </a:lnTo>
                <a:lnTo>
                  <a:pt x="38338" y="933948"/>
                </a:lnTo>
                <a:lnTo>
                  <a:pt x="51111" y="887995"/>
                </a:lnTo>
                <a:lnTo>
                  <a:pt x="65617" y="842758"/>
                </a:lnTo>
                <a:lnTo>
                  <a:pt x="81804" y="798275"/>
                </a:lnTo>
                <a:lnTo>
                  <a:pt x="99635" y="754584"/>
                </a:lnTo>
                <a:lnTo>
                  <a:pt x="119067" y="711720"/>
                </a:lnTo>
                <a:lnTo>
                  <a:pt x="140063" y="669722"/>
                </a:lnTo>
                <a:lnTo>
                  <a:pt x="162582" y="628627"/>
                </a:lnTo>
                <a:lnTo>
                  <a:pt x="186584" y="588471"/>
                </a:lnTo>
                <a:lnTo>
                  <a:pt x="212030" y="549293"/>
                </a:lnTo>
                <a:lnTo>
                  <a:pt x="238880" y="511129"/>
                </a:lnTo>
                <a:lnTo>
                  <a:pt x="267095" y="474016"/>
                </a:lnTo>
                <a:lnTo>
                  <a:pt x="296634" y="437992"/>
                </a:lnTo>
                <a:lnTo>
                  <a:pt x="327459" y="403094"/>
                </a:lnTo>
                <a:lnTo>
                  <a:pt x="359528" y="369359"/>
                </a:lnTo>
                <a:lnTo>
                  <a:pt x="392804" y="336825"/>
                </a:lnTo>
                <a:lnTo>
                  <a:pt x="427245" y="305527"/>
                </a:lnTo>
                <a:lnTo>
                  <a:pt x="462812" y="275505"/>
                </a:lnTo>
                <a:lnTo>
                  <a:pt x="499466" y="246794"/>
                </a:lnTo>
                <a:lnTo>
                  <a:pt x="537167" y="219432"/>
                </a:lnTo>
                <a:lnTo>
                  <a:pt x="575875" y="193457"/>
                </a:lnTo>
                <a:lnTo>
                  <a:pt x="615550" y="168905"/>
                </a:lnTo>
                <a:lnTo>
                  <a:pt x="656115" y="145836"/>
                </a:lnTo>
                <a:lnTo>
                  <a:pt x="697645" y="124221"/>
                </a:lnTo>
                <a:lnTo>
                  <a:pt x="739984" y="104163"/>
                </a:lnTo>
                <a:lnTo>
                  <a:pt x="783132" y="85677"/>
                </a:lnTo>
                <a:lnTo>
                  <a:pt x="827049" y="68801"/>
                </a:lnTo>
                <a:lnTo>
                  <a:pt x="829726" y="67462"/>
                </a:lnTo>
                <a:lnTo>
                  <a:pt x="832402" y="67462"/>
                </a:lnTo>
                <a:lnTo>
                  <a:pt x="835079" y="66124"/>
                </a:lnTo>
                <a:lnTo>
                  <a:pt x="882744" y="50953"/>
                </a:lnTo>
                <a:lnTo>
                  <a:pt x="931350" y="37602"/>
                </a:lnTo>
                <a:lnTo>
                  <a:pt x="980835" y="26133"/>
                </a:lnTo>
                <a:lnTo>
                  <a:pt x="1031135" y="16608"/>
                </a:lnTo>
                <a:lnTo>
                  <a:pt x="1082188" y="9091"/>
                </a:lnTo>
                <a:lnTo>
                  <a:pt x="1133931" y="3644"/>
                </a:lnTo>
                <a:lnTo>
                  <a:pt x="1186301" y="330"/>
                </a:lnTo>
                <a:lnTo>
                  <a:pt x="1201918" y="0"/>
                </a:lnTo>
                <a:close/>
              </a:path>
            </a:pathLst>
          </a:custGeom>
          <a:solidFill>
            <a:srgbClr val="3C54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51610" y="1393870"/>
            <a:ext cx="2480310" cy="3537585"/>
          </a:xfrm>
          <a:custGeom>
            <a:avLst/>
            <a:gdLst/>
            <a:ahLst/>
            <a:cxnLst/>
            <a:rect l="l" t="t" r="r" b="b"/>
            <a:pathLst>
              <a:path w="2480310" h="3537585">
                <a:moveTo>
                  <a:pt x="1201917" y="0"/>
                </a:moveTo>
                <a:lnTo>
                  <a:pt x="1271780" y="0"/>
                </a:lnTo>
                <a:lnTo>
                  <a:pt x="1292518" y="502"/>
                </a:lnTo>
                <a:lnTo>
                  <a:pt x="1345816" y="4271"/>
                </a:lnTo>
                <a:lnTo>
                  <a:pt x="1398894" y="10361"/>
                </a:lnTo>
                <a:lnTo>
                  <a:pt x="1451518" y="18616"/>
                </a:lnTo>
                <a:lnTo>
                  <a:pt x="1503452" y="28877"/>
                </a:lnTo>
                <a:lnTo>
                  <a:pt x="1554460" y="40990"/>
                </a:lnTo>
                <a:lnTo>
                  <a:pt x="1604308" y="54796"/>
                </a:lnTo>
                <a:lnTo>
                  <a:pt x="1652760" y="70139"/>
                </a:lnTo>
                <a:lnTo>
                  <a:pt x="1697148" y="86651"/>
                </a:lnTo>
                <a:lnTo>
                  <a:pt x="1740707" y="104796"/>
                </a:lnTo>
                <a:lnTo>
                  <a:pt x="1783401" y="124536"/>
                </a:lnTo>
                <a:lnTo>
                  <a:pt x="1825193" y="145836"/>
                </a:lnTo>
                <a:lnTo>
                  <a:pt x="1866045" y="168657"/>
                </a:lnTo>
                <a:lnTo>
                  <a:pt x="1905922" y="192963"/>
                </a:lnTo>
                <a:lnTo>
                  <a:pt x="1944786" y="218717"/>
                </a:lnTo>
                <a:lnTo>
                  <a:pt x="1982601" y="245880"/>
                </a:lnTo>
                <a:lnTo>
                  <a:pt x="2019330" y="274417"/>
                </a:lnTo>
                <a:lnTo>
                  <a:pt x="2054936" y="304290"/>
                </a:lnTo>
                <a:lnTo>
                  <a:pt x="2089383" y="335462"/>
                </a:lnTo>
                <a:lnTo>
                  <a:pt x="2122633" y="367896"/>
                </a:lnTo>
                <a:lnTo>
                  <a:pt x="2154650" y="401554"/>
                </a:lnTo>
                <a:lnTo>
                  <a:pt x="2185398" y="436400"/>
                </a:lnTo>
                <a:lnTo>
                  <a:pt x="2214839" y="472396"/>
                </a:lnTo>
                <a:lnTo>
                  <a:pt x="2242936" y="509506"/>
                </a:lnTo>
                <a:lnTo>
                  <a:pt x="2269654" y="547691"/>
                </a:lnTo>
                <a:lnTo>
                  <a:pt x="2294954" y="586916"/>
                </a:lnTo>
                <a:lnTo>
                  <a:pt x="2318801" y="627143"/>
                </a:lnTo>
                <a:lnTo>
                  <a:pt x="2341158" y="668334"/>
                </a:lnTo>
                <a:lnTo>
                  <a:pt x="2361987" y="710453"/>
                </a:lnTo>
                <a:lnTo>
                  <a:pt x="2381253" y="753463"/>
                </a:lnTo>
                <a:lnTo>
                  <a:pt x="2398918" y="797326"/>
                </a:lnTo>
                <a:lnTo>
                  <a:pt x="2414945" y="842005"/>
                </a:lnTo>
                <a:lnTo>
                  <a:pt x="2429299" y="887464"/>
                </a:lnTo>
                <a:lnTo>
                  <a:pt x="2441930" y="933664"/>
                </a:lnTo>
                <a:lnTo>
                  <a:pt x="2452839" y="980581"/>
                </a:lnTo>
                <a:lnTo>
                  <a:pt x="2461892" y="1027856"/>
                </a:lnTo>
                <a:lnTo>
                  <a:pt x="2469144" y="1075736"/>
                </a:lnTo>
                <a:lnTo>
                  <a:pt x="2474561" y="1124184"/>
                </a:lnTo>
                <a:lnTo>
                  <a:pt x="2478109" y="1173162"/>
                </a:lnTo>
                <a:lnTo>
                  <a:pt x="2479810" y="1222634"/>
                </a:lnTo>
                <a:lnTo>
                  <a:pt x="2479810" y="3537574"/>
                </a:lnTo>
                <a:lnTo>
                  <a:pt x="0" y="3537574"/>
                </a:lnTo>
                <a:lnTo>
                  <a:pt x="0" y="1222634"/>
                </a:lnTo>
                <a:lnTo>
                  <a:pt x="1576" y="1174496"/>
                </a:lnTo>
                <a:lnTo>
                  <a:pt x="1620" y="1173162"/>
                </a:lnTo>
                <a:lnTo>
                  <a:pt x="5130" y="1125143"/>
                </a:lnTo>
                <a:lnTo>
                  <a:pt x="5200" y="1124184"/>
                </a:lnTo>
                <a:lnTo>
                  <a:pt x="10632" y="1076346"/>
                </a:lnTo>
                <a:lnTo>
                  <a:pt x="10701" y="1075736"/>
                </a:lnTo>
                <a:lnTo>
                  <a:pt x="18038" y="1028142"/>
                </a:lnTo>
                <a:lnTo>
                  <a:pt x="27304" y="980581"/>
                </a:lnTo>
                <a:lnTo>
                  <a:pt x="38338" y="933948"/>
                </a:lnTo>
                <a:lnTo>
                  <a:pt x="51111" y="887995"/>
                </a:lnTo>
                <a:lnTo>
                  <a:pt x="65617" y="842758"/>
                </a:lnTo>
                <a:lnTo>
                  <a:pt x="81804" y="798275"/>
                </a:lnTo>
                <a:lnTo>
                  <a:pt x="99635" y="754584"/>
                </a:lnTo>
                <a:lnTo>
                  <a:pt x="119067" y="711720"/>
                </a:lnTo>
                <a:lnTo>
                  <a:pt x="140063" y="669722"/>
                </a:lnTo>
                <a:lnTo>
                  <a:pt x="162582" y="628627"/>
                </a:lnTo>
                <a:lnTo>
                  <a:pt x="186584" y="588471"/>
                </a:lnTo>
                <a:lnTo>
                  <a:pt x="212030" y="549293"/>
                </a:lnTo>
                <a:lnTo>
                  <a:pt x="238880" y="511129"/>
                </a:lnTo>
                <a:lnTo>
                  <a:pt x="267095" y="474016"/>
                </a:lnTo>
                <a:lnTo>
                  <a:pt x="296634" y="437992"/>
                </a:lnTo>
                <a:lnTo>
                  <a:pt x="327459" y="403094"/>
                </a:lnTo>
                <a:lnTo>
                  <a:pt x="359528" y="369359"/>
                </a:lnTo>
                <a:lnTo>
                  <a:pt x="392804" y="336825"/>
                </a:lnTo>
                <a:lnTo>
                  <a:pt x="427245" y="305527"/>
                </a:lnTo>
                <a:lnTo>
                  <a:pt x="462812" y="275505"/>
                </a:lnTo>
                <a:lnTo>
                  <a:pt x="499466" y="246794"/>
                </a:lnTo>
                <a:lnTo>
                  <a:pt x="537167" y="219432"/>
                </a:lnTo>
                <a:lnTo>
                  <a:pt x="575875" y="193457"/>
                </a:lnTo>
                <a:lnTo>
                  <a:pt x="615550" y="168905"/>
                </a:lnTo>
                <a:lnTo>
                  <a:pt x="656115" y="145836"/>
                </a:lnTo>
                <a:lnTo>
                  <a:pt x="697644" y="124221"/>
                </a:lnTo>
                <a:lnTo>
                  <a:pt x="739984" y="104163"/>
                </a:lnTo>
                <a:lnTo>
                  <a:pt x="783132" y="85677"/>
                </a:lnTo>
                <a:lnTo>
                  <a:pt x="827049" y="68801"/>
                </a:lnTo>
                <a:lnTo>
                  <a:pt x="829726" y="67462"/>
                </a:lnTo>
                <a:lnTo>
                  <a:pt x="832402" y="67462"/>
                </a:lnTo>
                <a:lnTo>
                  <a:pt x="835079" y="66124"/>
                </a:lnTo>
                <a:lnTo>
                  <a:pt x="882744" y="50953"/>
                </a:lnTo>
                <a:lnTo>
                  <a:pt x="931350" y="37602"/>
                </a:lnTo>
                <a:lnTo>
                  <a:pt x="980835" y="26133"/>
                </a:lnTo>
                <a:lnTo>
                  <a:pt x="1031135" y="16608"/>
                </a:lnTo>
                <a:lnTo>
                  <a:pt x="1082188" y="9091"/>
                </a:lnTo>
                <a:lnTo>
                  <a:pt x="1133931" y="3644"/>
                </a:lnTo>
                <a:lnTo>
                  <a:pt x="1186301" y="330"/>
                </a:lnTo>
                <a:lnTo>
                  <a:pt x="1201917" y="0"/>
                </a:lnTo>
                <a:close/>
              </a:path>
            </a:pathLst>
          </a:custGeom>
          <a:solidFill>
            <a:srgbClr val="3C54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811484" y="2316754"/>
            <a:ext cx="1140460" cy="607695"/>
          </a:xfrm>
          <a:custGeom>
            <a:avLst/>
            <a:gdLst/>
            <a:ahLst/>
            <a:cxnLst/>
            <a:rect l="l" t="t" r="r" b="b"/>
            <a:pathLst>
              <a:path w="1140460" h="607694">
                <a:moveTo>
                  <a:pt x="653169" y="607105"/>
                </a:moveTo>
                <a:lnTo>
                  <a:pt x="484112" y="607105"/>
                </a:lnTo>
                <a:lnTo>
                  <a:pt x="463039" y="602588"/>
                </a:lnTo>
                <a:lnTo>
                  <a:pt x="446041" y="590382"/>
                </a:lnTo>
                <a:lnTo>
                  <a:pt x="434690" y="572508"/>
                </a:lnTo>
                <a:lnTo>
                  <a:pt x="430558" y="550986"/>
                </a:lnTo>
                <a:lnTo>
                  <a:pt x="430519" y="497317"/>
                </a:lnTo>
                <a:lnTo>
                  <a:pt x="431510" y="490651"/>
                </a:lnTo>
                <a:lnTo>
                  <a:pt x="383228" y="474181"/>
                </a:lnTo>
                <a:lnTo>
                  <a:pt x="336684" y="452920"/>
                </a:lnTo>
                <a:lnTo>
                  <a:pt x="292493" y="427063"/>
                </a:lnTo>
                <a:lnTo>
                  <a:pt x="251267" y="396810"/>
                </a:lnTo>
                <a:lnTo>
                  <a:pt x="212614" y="361662"/>
                </a:lnTo>
                <a:lnTo>
                  <a:pt x="177798" y="322770"/>
                </a:lnTo>
                <a:lnTo>
                  <a:pt x="147210" y="280549"/>
                </a:lnTo>
                <a:lnTo>
                  <a:pt x="121240" y="235409"/>
                </a:lnTo>
                <a:lnTo>
                  <a:pt x="52653" y="235409"/>
                </a:lnTo>
                <a:lnTo>
                  <a:pt x="31934" y="230814"/>
                </a:lnTo>
                <a:lnTo>
                  <a:pt x="15223" y="218399"/>
                </a:lnTo>
                <a:lnTo>
                  <a:pt x="4063" y="200217"/>
                </a:lnTo>
                <a:lnTo>
                  <a:pt x="0" y="178325"/>
                </a:lnTo>
                <a:lnTo>
                  <a:pt x="0" y="138089"/>
                </a:lnTo>
                <a:lnTo>
                  <a:pt x="6926" y="94333"/>
                </a:lnTo>
                <a:lnTo>
                  <a:pt x="26255" y="56412"/>
                </a:lnTo>
                <a:lnTo>
                  <a:pt x="55812" y="26561"/>
                </a:lnTo>
                <a:lnTo>
                  <a:pt x="93421" y="7012"/>
                </a:lnTo>
                <a:lnTo>
                  <a:pt x="136908" y="0"/>
                </a:lnTo>
                <a:lnTo>
                  <a:pt x="137873" y="0"/>
                </a:lnTo>
                <a:lnTo>
                  <a:pt x="182166" y="6983"/>
                </a:lnTo>
                <a:lnTo>
                  <a:pt x="220816" y="26473"/>
                </a:lnTo>
                <a:lnTo>
                  <a:pt x="251410" y="56281"/>
                </a:lnTo>
                <a:lnTo>
                  <a:pt x="271536" y="94216"/>
                </a:lnTo>
                <a:lnTo>
                  <a:pt x="278781" y="138089"/>
                </a:lnTo>
                <a:lnTo>
                  <a:pt x="278781" y="178325"/>
                </a:lnTo>
                <a:lnTo>
                  <a:pt x="274139" y="199998"/>
                </a:lnTo>
                <a:lnTo>
                  <a:pt x="261649" y="218204"/>
                </a:lnTo>
                <a:lnTo>
                  <a:pt x="243466" y="230741"/>
                </a:lnTo>
                <a:lnTo>
                  <a:pt x="221748" y="235409"/>
                </a:lnTo>
                <a:lnTo>
                  <a:pt x="177576" y="235409"/>
                </a:lnTo>
                <a:lnTo>
                  <a:pt x="205082" y="276540"/>
                </a:lnTo>
                <a:lnTo>
                  <a:pt x="236924" y="314678"/>
                </a:lnTo>
                <a:lnTo>
                  <a:pt x="272690" y="349369"/>
                </a:lnTo>
                <a:lnTo>
                  <a:pt x="311964" y="380160"/>
                </a:lnTo>
                <a:lnTo>
                  <a:pt x="354332" y="406596"/>
                </a:lnTo>
                <a:lnTo>
                  <a:pt x="399381" y="428223"/>
                </a:lnTo>
                <a:lnTo>
                  <a:pt x="446695" y="444587"/>
                </a:lnTo>
                <a:lnTo>
                  <a:pt x="468371" y="414901"/>
                </a:lnTo>
                <a:lnTo>
                  <a:pt x="496898" y="391877"/>
                </a:lnTo>
                <a:lnTo>
                  <a:pt x="530834" y="376986"/>
                </a:lnTo>
                <a:lnTo>
                  <a:pt x="568736" y="371696"/>
                </a:lnTo>
                <a:lnTo>
                  <a:pt x="596906" y="374505"/>
                </a:lnTo>
                <a:lnTo>
                  <a:pt x="646750" y="395451"/>
                </a:lnTo>
                <a:lnTo>
                  <a:pt x="680276" y="427309"/>
                </a:lnTo>
                <a:lnTo>
                  <a:pt x="690992" y="443775"/>
                </a:lnTo>
                <a:lnTo>
                  <a:pt x="738241" y="427455"/>
                </a:lnTo>
                <a:lnTo>
                  <a:pt x="783224" y="405944"/>
                </a:lnTo>
                <a:lnTo>
                  <a:pt x="825530" y="379667"/>
                </a:lnTo>
                <a:lnTo>
                  <a:pt x="864745" y="349050"/>
                </a:lnTo>
                <a:lnTo>
                  <a:pt x="900459" y="314517"/>
                </a:lnTo>
                <a:lnTo>
                  <a:pt x="932258" y="276495"/>
                </a:lnTo>
                <a:lnTo>
                  <a:pt x="959731" y="235409"/>
                </a:lnTo>
                <a:lnTo>
                  <a:pt x="915534" y="235409"/>
                </a:lnTo>
                <a:lnTo>
                  <a:pt x="894340" y="230741"/>
                </a:lnTo>
                <a:lnTo>
                  <a:pt x="877039" y="218204"/>
                </a:lnTo>
                <a:lnTo>
                  <a:pt x="865378" y="199998"/>
                </a:lnTo>
                <a:lnTo>
                  <a:pt x="861103" y="178325"/>
                </a:lnTo>
                <a:lnTo>
                  <a:pt x="861103" y="138089"/>
                </a:lnTo>
                <a:lnTo>
                  <a:pt x="868106" y="94284"/>
                </a:lnTo>
                <a:lnTo>
                  <a:pt x="887642" y="56358"/>
                </a:lnTo>
                <a:lnTo>
                  <a:pt x="917502" y="26524"/>
                </a:lnTo>
                <a:lnTo>
                  <a:pt x="955477" y="7000"/>
                </a:lnTo>
                <a:lnTo>
                  <a:pt x="999357" y="0"/>
                </a:lnTo>
                <a:lnTo>
                  <a:pt x="1000094" y="0"/>
                </a:lnTo>
                <a:lnTo>
                  <a:pt x="1044036" y="7004"/>
                </a:lnTo>
                <a:lnTo>
                  <a:pt x="1082380" y="26535"/>
                </a:lnTo>
                <a:lnTo>
                  <a:pt x="1112731" y="56374"/>
                </a:lnTo>
                <a:lnTo>
                  <a:pt x="1132697" y="94299"/>
                </a:lnTo>
                <a:lnTo>
                  <a:pt x="1139885" y="138089"/>
                </a:lnTo>
                <a:lnTo>
                  <a:pt x="1139885" y="178325"/>
                </a:lnTo>
                <a:lnTo>
                  <a:pt x="1135454" y="200217"/>
                </a:lnTo>
                <a:lnTo>
                  <a:pt x="1123463" y="218399"/>
                </a:lnTo>
                <a:lnTo>
                  <a:pt x="1105866" y="230814"/>
                </a:lnTo>
                <a:lnTo>
                  <a:pt x="1084616" y="235409"/>
                </a:lnTo>
                <a:lnTo>
                  <a:pt x="1016079" y="235409"/>
                </a:lnTo>
                <a:lnTo>
                  <a:pt x="990196" y="280516"/>
                </a:lnTo>
                <a:lnTo>
                  <a:pt x="959760" y="322664"/>
                </a:lnTo>
                <a:lnTo>
                  <a:pt x="925109" y="361474"/>
                </a:lnTo>
                <a:lnTo>
                  <a:pt x="886585" y="396568"/>
                </a:lnTo>
                <a:lnTo>
                  <a:pt x="845541" y="426792"/>
                </a:lnTo>
                <a:lnTo>
                  <a:pt x="801665" y="452563"/>
                </a:lnTo>
                <a:lnTo>
                  <a:pt x="755430" y="473746"/>
                </a:lnTo>
                <a:lnTo>
                  <a:pt x="707308" y="490207"/>
                </a:lnTo>
                <a:lnTo>
                  <a:pt x="709326" y="503779"/>
                </a:lnTo>
                <a:lnTo>
                  <a:pt x="709326" y="550986"/>
                </a:lnTo>
                <a:lnTo>
                  <a:pt x="704826" y="572508"/>
                </a:lnTo>
                <a:lnTo>
                  <a:pt x="692646" y="590382"/>
                </a:lnTo>
                <a:lnTo>
                  <a:pt x="674767" y="602588"/>
                </a:lnTo>
                <a:lnTo>
                  <a:pt x="653169" y="607105"/>
                </a:lnTo>
                <a:close/>
              </a:path>
            </a:pathLst>
          </a:custGeom>
          <a:solidFill>
            <a:srgbClr val="FBFD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42043" y="1945045"/>
            <a:ext cx="278765" cy="232410"/>
          </a:xfrm>
          <a:custGeom>
            <a:avLst/>
            <a:gdLst/>
            <a:ahLst/>
            <a:cxnLst/>
            <a:rect l="l" t="t" r="r" b="b"/>
            <a:pathLst>
              <a:path w="278764" h="232410">
                <a:moveTo>
                  <a:pt x="222611" y="232324"/>
                </a:moveTo>
                <a:lnTo>
                  <a:pt x="53554" y="232324"/>
                </a:lnTo>
                <a:lnTo>
                  <a:pt x="32261" y="227966"/>
                </a:lnTo>
                <a:lnTo>
                  <a:pt x="15288" y="216121"/>
                </a:lnTo>
                <a:lnTo>
                  <a:pt x="4059" y="198637"/>
                </a:lnTo>
                <a:lnTo>
                  <a:pt x="0" y="177360"/>
                </a:lnTo>
                <a:lnTo>
                  <a:pt x="0" y="137124"/>
                </a:lnTo>
                <a:lnTo>
                  <a:pt x="6998" y="93571"/>
                </a:lnTo>
                <a:lnTo>
                  <a:pt x="26523" y="55902"/>
                </a:lnTo>
                <a:lnTo>
                  <a:pt x="56366" y="26298"/>
                </a:lnTo>
                <a:lnTo>
                  <a:pt x="94320" y="6937"/>
                </a:lnTo>
                <a:lnTo>
                  <a:pt x="138178" y="0"/>
                </a:lnTo>
                <a:lnTo>
                  <a:pt x="166429" y="2720"/>
                </a:lnTo>
                <a:lnTo>
                  <a:pt x="216631" y="23145"/>
                </a:lnTo>
                <a:lnTo>
                  <a:pt x="254477" y="60350"/>
                </a:lnTo>
                <a:lnTo>
                  <a:pt x="275848" y="109381"/>
                </a:lnTo>
                <a:lnTo>
                  <a:pt x="278768" y="137124"/>
                </a:lnTo>
                <a:lnTo>
                  <a:pt x="278768" y="177360"/>
                </a:lnTo>
                <a:lnTo>
                  <a:pt x="274341" y="198637"/>
                </a:lnTo>
                <a:lnTo>
                  <a:pt x="262283" y="216121"/>
                </a:lnTo>
                <a:lnTo>
                  <a:pt x="244428" y="227966"/>
                </a:lnTo>
                <a:lnTo>
                  <a:pt x="222611" y="232324"/>
                </a:lnTo>
                <a:close/>
              </a:path>
            </a:pathLst>
          </a:custGeom>
          <a:solidFill>
            <a:srgbClr val="FBFDF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74775" y="2473050"/>
            <a:ext cx="210079" cy="210105"/>
          </a:xfrm>
          <a:prstGeom prst="rect">
            <a:avLst/>
          </a:prstGeom>
        </p:spPr>
      </p:pic>
      <p:sp>
        <p:nvSpPr>
          <p:cNvPr id="11" name="object 11"/>
          <p:cNvSpPr/>
          <p:nvPr/>
        </p:nvSpPr>
        <p:spPr>
          <a:xfrm>
            <a:off x="3843328" y="1727728"/>
            <a:ext cx="1073150" cy="582930"/>
          </a:xfrm>
          <a:custGeom>
            <a:avLst/>
            <a:gdLst/>
            <a:ahLst/>
            <a:cxnLst/>
            <a:rect l="l" t="t" r="r" b="b"/>
            <a:pathLst>
              <a:path w="1073150" h="582930">
                <a:moveTo>
                  <a:pt x="967908" y="582766"/>
                </a:moveTo>
                <a:lnTo>
                  <a:pt x="927061" y="574495"/>
                </a:lnTo>
                <a:lnTo>
                  <a:pt x="893673" y="551954"/>
                </a:lnTo>
                <a:lnTo>
                  <a:pt x="871146" y="518553"/>
                </a:lnTo>
                <a:lnTo>
                  <a:pt x="862880" y="477700"/>
                </a:lnTo>
                <a:lnTo>
                  <a:pt x="868011" y="445243"/>
                </a:lnTo>
                <a:lnTo>
                  <a:pt x="882318" y="416890"/>
                </a:lnTo>
                <a:lnTo>
                  <a:pt x="904173" y="394269"/>
                </a:lnTo>
                <a:lnTo>
                  <a:pt x="931951" y="379009"/>
                </a:lnTo>
                <a:lnTo>
                  <a:pt x="905907" y="337473"/>
                </a:lnTo>
                <a:lnTo>
                  <a:pt x="875775" y="299294"/>
                </a:lnTo>
                <a:lnTo>
                  <a:pt x="841901" y="264735"/>
                </a:lnTo>
                <a:lnTo>
                  <a:pt x="804634" y="234059"/>
                </a:lnTo>
                <a:lnTo>
                  <a:pt x="764323" y="207528"/>
                </a:lnTo>
                <a:lnTo>
                  <a:pt x="721315" y="185405"/>
                </a:lnTo>
                <a:lnTo>
                  <a:pt x="675958" y="167952"/>
                </a:lnTo>
                <a:lnTo>
                  <a:pt x="628601" y="155433"/>
                </a:lnTo>
                <a:lnTo>
                  <a:pt x="612262" y="177709"/>
                </a:lnTo>
                <a:lnTo>
                  <a:pt x="590733" y="194976"/>
                </a:lnTo>
                <a:lnTo>
                  <a:pt x="565109" y="206140"/>
                </a:lnTo>
                <a:lnTo>
                  <a:pt x="536486" y="210105"/>
                </a:lnTo>
                <a:lnTo>
                  <a:pt x="507903" y="206151"/>
                </a:lnTo>
                <a:lnTo>
                  <a:pt x="482303" y="195015"/>
                </a:lnTo>
                <a:lnTo>
                  <a:pt x="460779" y="177784"/>
                </a:lnTo>
                <a:lnTo>
                  <a:pt x="444422" y="155547"/>
                </a:lnTo>
                <a:lnTo>
                  <a:pt x="397031" y="168112"/>
                </a:lnTo>
                <a:lnTo>
                  <a:pt x="351695" y="185583"/>
                </a:lnTo>
                <a:lnTo>
                  <a:pt x="308748" y="207705"/>
                </a:lnTo>
                <a:lnTo>
                  <a:pt x="268525" y="234225"/>
                </a:lnTo>
                <a:lnTo>
                  <a:pt x="231360" y="264889"/>
                </a:lnTo>
                <a:lnTo>
                  <a:pt x="197588" y="299442"/>
                </a:lnTo>
                <a:lnTo>
                  <a:pt x="167541" y="337630"/>
                </a:lnTo>
                <a:lnTo>
                  <a:pt x="141555" y="379199"/>
                </a:lnTo>
                <a:lnTo>
                  <a:pt x="169133" y="394521"/>
                </a:lnTo>
                <a:lnTo>
                  <a:pt x="190823" y="417113"/>
                </a:lnTo>
                <a:lnTo>
                  <a:pt x="205016" y="445374"/>
                </a:lnTo>
                <a:lnTo>
                  <a:pt x="210105" y="477700"/>
                </a:lnTo>
                <a:lnTo>
                  <a:pt x="201833" y="518553"/>
                </a:lnTo>
                <a:lnTo>
                  <a:pt x="179291" y="551954"/>
                </a:lnTo>
                <a:lnTo>
                  <a:pt x="145886" y="574495"/>
                </a:lnTo>
                <a:lnTo>
                  <a:pt x="105027" y="582766"/>
                </a:lnTo>
                <a:lnTo>
                  <a:pt x="64186" y="574495"/>
                </a:lnTo>
                <a:lnTo>
                  <a:pt x="30797" y="551954"/>
                </a:lnTo>
                <a:lnTo>
                  <a:pt x="8266" y="518553"/>
                </a:lnTo>
                <a:lnTo>
                  <a:pt x="0" y="477700"/>
                </a:lnTo>
                <a:lnTo>
                  <a:pt x="6768" y="440578"/>
                </a:lnTo>
                <a:lnTo>
                  <a:pt x="25412" y="409259"/>
                </a:lnTo>
                <a:lnTo>
                  <a:pt x="53435" y="386234"/>
                </a:lnTo>
                <a:lnTo>
                  <a:pt x="88343" y="373994"/>
                </a:lnTo>
                <a:lnTo>
                  <a:pt x="113181" y="329886"/>
                </a:lnTo>
                <a:lnTo>
                  <a:pt x="142026" y="288881"/>
                </a:lnTo>
                <a:lnTo>
                  <a:pt x="174586" y="251205"/>
                </a:lnTo>
                <a:lnTo>
                  <a:pt x="210566" y="217080"/>
                </a:lnTo>
                <a:lnTo>
                  <a:pt x="249672" y="186732"/>
                </a:lnTo>
                <a:lnTo>
                  <a:pt x="291611" y="160383"/>
                </a:lnTo>
                <a:lnTo>
                  <a:pt x="336088" y="138259"/>
                </a:lnTo>
                <a:lnTo>
                  <a:pt x="382811" y="120583"/>
                </a:lnTo>
                <a:lnTo>
                  <a:pt x="431484" y="107579"/>
                </a:lnTo>
                <a:lnTo>
                  <a:pt x="431446" y="105039"/>
                </a:lnTo>
                <a:lnTo>
                  <a:pt x="439713" y="64191"/>
                </a:lnTo>
                <a:lnTo>
                  <a:pt x="462245" y="30799"/>
                </a:lnTo>
                <a:lnTo>
                  <a:pt x="495638" y="8267"/>
                </a:lnTo>
                <a:lnTo>
                  <a:pt x="536486" y="0"/>
                </a:lnTo>
                <a:lnTo>
                  <a:pt x="577335" y="8267"/>
                </a:lnTo>
                <a:lnTo>
                  <a:pt x="610727" y="30799"/>
                </a:lnTo>
                <a:lnTo>
                  <a:pt x="633259" y="64191"/>
                </a:lnTo>
                <a:lnTo>
                  <a:pt x="641526" y="105039"/>
                </a:lnTo>
                <a:lnTo>
                  <a:pt x="641488" y="107477"/>
                </a:lnTo>
                <a:lnTo>
                  <a:pt x="690170" y="120449"/>
                </a:lnTo>
                <a:lnTo>
                  <a:pt x="736949" y="138125"/>
                </a:lnTo>
                <a:lnTo>
                  <a:pt x="781520" y="160273"/>
                </a:lnTo>
                <a:lnTo>
                  <a:pt x="823575" y="186663"/>
                </a:lnTo>
                <a:lnTo>
                  <a:pt x="862806" y="217062"/>
                </a:lnTo>
                <a:lnTo>
                  <a:pt x="898905" y="251239"/>
                </a:lnTo>
                <a:lnTo>
                  <a:pt x="931565" y="288962"/>
                </a:lnTo>
                <a:lnTo>
                  <a:pt x="960480" y="330000"/>
                </a:lnTo>
                <a:lnTo>
                  <a:pt x="985340" y="374121"/>
                </a:lnTo>
                <a:lnTo>
                  <a:pt x="1019987" y="386493"/>
                </a:lnTo>
                <a:lnTo>
                  <a:pt x="1047783" y="409527"/>
                </a:lnTo>
                <a:lnTo>
                  <a:pt x="1066265" y="440753"/>
                </a:lnTo>
                <a:lnTo>
                  <a:pt x="1072973" y="477700"/>
                </a:lnTo>
                <a:lnTo>
                  <a:pt x="1064702" y="518553"/>
                </a:lnTo>
                <a:lnTo>
                  <a:pt x="1042161" y="551954"/>
                </a:lnTo>
                <a:lnTo>
                  <a:pt x="1008760" y="574495"/>
                </a:lnTo>
                <a:lnTo>
                  <a:pt x="967908" y="582766"/>
                </a:lnTo>
                <a:close/>
              </a:path>
            </a:pathLst>
          </a:custGeom>
          <a:solidFill>
            <a:srgbClr val="FBFDF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" name="object 12"/>
          <p:cNvGrpSpPr/>
          <p:nvPr/>
        </p:nvGrpSpPr>
        <p:grpSpPr>
          <a:xfrm>
            <a:off x="1119304" y="1686868"/>
            <a:ext cx="1122045" cy="1278255"/>
            <a:chOff x="1119304" y="1686868"/>
            <a:chExt cx="1122045" cy="1278255"/>
          </a:xfrm>
        </p:grpSpPr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99352" y="1951224"/>
              <a:ext cx="141692" cy="190569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647647" y="1885492"/>
              <a:ext cx="513080" cy="1079500"/>
            </a:xfrm>
            <a:custGeom>
              <a:avLst/>
              <a:gdLst/>
              <a:ahLst/>
              <a:cxnLst/>
              <a:rect l="l" t="t" r="r" b="b"/>
              <a:pathLst>
                <a:path w="513080" h="1079500">
                  <a:moveTo>
                    <a:pt x="218338" y="765175"/>
                  </a:moveTo>
                  <a:lnTo>
                    <a:pt x="190322" y="760234"/>
                  </a:lnTo>
                  <a:lnTo>
                    <a:pt x="123037" y="747953"/>
                  </a:lnTo>
                  <a:lnTo>
                    <a:pt x="62979" y="1020457"/>
                  </a:lnTo>
                  <a:lnTo>
                    <a:pt x="82245" y="1070356"/>
                  </a:lnTo>
                  <a:lnTo>
                    <a:pt x="106832" y="1079271"/>
                  </a:lnTo>
                  <a:lnTo>
                    <a:pt x="110274" y="1079271"/>
                  </a:lnTo>
                  <a:lnTo>
                    <a:pt x="126326" y="1076502"/>
                  </a:lnTo>
                  <a:lnTo>
                    <a:pt x="140347" y="1068743"/>
                  </a:lnTo>
                  <a:lnTo>
                    <a:pt x="151130" y="1056741"/>
                  </a:lnTo>
                  <a:lnTo>
                    <a:pt x="157492" y="1041285"/>
                  </a:lnTo>
                  <a:lnTo>
                    <a:pt x="218338" y="765175"/>
                  </a:lnTo>
                  <a:close/>
                </a:path>
                <a:path w="513080" h="1079500">
                  <a:moveTo>
                    <a:pt x="443585" y="1026947"/>
                  </a:moveTo>
                  <a:lnTo>
                    <a:pt x="425145" y="781900"/>
                  </a:lnTo>
                  <a:lnTo>
                    <a:pt x="389293" y="780338"/>
                  </a:lnTo>
                  <a:lnTo>
                    <a:pt x="359524" y="778941"/>
                  </a:lnTo>
                  <a:lnTo>
                    <a:pt x="327748" y="777316"/>
                  </a:lnTo>
                  <a:lnTo>
                    <a:pt x="347078" y="1034199"/>
                  </a:lnTo>
                  <a:lnTo>
                    <a:pt x="351891" y="1051915"/>
                  </a:lnTo>
                  <a:lnTo>
                    <a:pt x="362496" y="1066114"/>
                  </a:lnTo>
                  <a:lnTo>
                    <a:pt x="377444" y="1075537"/>
                  </a:lnTo>
                  <a:lnTo>
                    <a:pt x="395287" y="1078966"/>
                  </a:lnTo>
                  <a:lnTo>
                    <a:pt x="398970" y="1078826"/>
                  </a:lnTo>
                  <a:lnTo>
                    <a:pt x="417461" y="1073619"/>
                  </a:lnTo>
                  <a:lnTo>
                    <a:pt x="432028" y="1062126"/>
                  </a:lnTo>
                  <a:lnTo>
                    <a:pt x="441210" y="1046010"/>
                  </a:lnTo>
                  <a:lnTo>
                    <a:pt x="443585" y="1026947"/>
                  </a:lnTo>
                  <a:close/>
                </a:path>
                <a:path w="513080" h="1079500">
                  <a:moveTo>
                    <a:pt x="512559" y="421995"/>
                  </a:moveTo>
                  <a:lnTo>
                    <a:pt x="504431" y="360349"/>
                  </a:lnTo>
                  <a:lnTo>
                    <a:pt x="494423" y="319506"/>
                  </a:lnTo>
                  <a:lnTo>
                    <a:pt x="479120" y="269608"/>
                  </a:lnTo>
                  <a:lnTo>
                    <a:pt x="437921" y="222250"/>
                  </a:lnTo>
                  <a:lnTo>
                    <a:pt x="397459" y="204508"/>
                  </a:lnTo>
                  <a:lnTo>
                    <a:pt x="338074" y="191947"/>
                  </a:lnTo>
                  <a:lnTo>
                    <a:pt x="336499" y="191604"/>
                  </a:lnTo>
                  <a:lnTo>
                    <a:pt x="314744" y="189814"/>
                  </a:lnTo>
                  <a:lnTo>
                    <a:pt x="294932" y="189445"/>
                  </a:lnTo>
                  <a:lnTo>
                    <a:pt x="277037" y="190258"/>
                  </a:lnTo>
                  <a:lnTo>
                    <a:pt x="261975" y="191947"/>
                  </a:lnTo>
                  <a:lnTo>
                    <a:pt x="260692" y="191947"/>
                  </a:lnTo>
                  <a:lnTo>
                    <a:pt x="260375" y="191808"/>
                  </a:lnTo>
                  <a:lnTo>
                    <a:pt x="97218" y="147104"/>
                  </a:lnTo>
                  <a:lnTo>
                    <a:pt x="34112" y="0"/>
                  </a:lnTo>
                  <a:lnTo>
                    <a:pt x="33680" y="1346"/>
                  </a:lnTo>
                  <a:lnTo>
                    <a:pt x="33197" y="2667"/>
                  </a:lnTo>
                  <a:lnTo>
                    <a:pt x="0" y="80060"/>
                  </a:lnTo>
                  <a:lnTo>
                    <a:pt x="45389" y="185839"/>
                  </a:lnTo>
                  <a:lnTo>
                    <a:pt x="204952" y="241858"/>
                  </a:lnTo>
                  <a:lnTo>
                    <a:pt x="213588" y="277558"/>
                  </a:lnTo>
                  <a:lnTo>
                    <a:pt x="221576" y="319874"/>
                  </a:lnTo>
                  <a:lnTo>
                    <a:pt x="225971" y="362572"/>
                  </a:lnTo>
                  <a:lnTo>
                    <a:pt x="223837" y="399415"/>
                  </a:lnTo>
                  <a:lnTo>
                    <a:pt x="213550" y="431317"/>
                  </a:lnTo>
                  <a:lnTo>
                    <a:pt x="199745" y="456831"/>
                  </a:lnTo>
                  <a:lnTo>
                    <a:pt x="185661" y="481723"/>
                  </a:lnTo>
                  <a:lnTo>
                    <a:pt x="174561" y="511746"/>
                  </a:lnTo>
                  <a:lnTo>
                    <a:pt x="168617" y="540727"/>
                  </a:lnTo>
                  <a:lnTo>
                    <a:pt x="119430" y="732510"/>
                  </a:lnTo>
                  <a:lnTo>
                    <a:pt x="235978" y="753465"/>
                  </a:lnTo>
                  <a:lnTo>
                    <a:pt x="271983" y="758990"/>
                  </a:lnTo>
                  <a:lnTo>
                    <a:pt x="308305" y="761695"/>
                  </a:lnTo>
                  <a:lnTo>
                    <a:pt x="426593" y="767435"/>
                  </a:lnTo>
                  <a:lnTo>
                    <a:pt x="426567" y="766572"/>
                  </a:lnTo>
                  <a:lnTo>
                    <a:pt x="426453" y="761695"/>
                  </a:lnTo>
                  <a:lnTo>
                    <a:pt x="426377" y="758990"/>
                  </a:lnTo>
                  <a:lnTo>
                    <a:pt x="421716" y="569544"/>
                  </a:lnTo>
                  <a:lnTo>
                    <a:pt x="421817" y="568617"/>
                  </a:lnTo>
                  <a:lnTo>
                    <a:pt x="422681" y="559460"/>
                  </a:lnTo>
                  <a:lnTo>
                    <a:pt x="423049" y="551700"/>
                  </a:lnTo>
                  <a:lnTo>
                    <a:pt x="422960" y="545211"/>
                  </a:lnTo>
                  <a:lnTo>
                    <a:pt x="422427" y="539851"/>
                  </a:lnTo>
                  <a:lnTo>
                    <a:pt x="421068" y="522389"/>
                  </a:lnTo>
                  <a:lnTo>
                    <a:pt x="417995" y="506679"/>
                  </a:lnTo>
                  <a:lnTo>
                    <a:pt x="414375" y="493890"/>
                  </a:lnTo>
                  <a:lnTo>
                    <a:pt x="414324" y="493712"/>
                  </a:lnTo>
                  <a:lnTo>
                    <a:pt x="413867" y="492112"/>
                  </a:lnTo>
                  <a:lnTo>
                    <a:pt x="409333" y="477951"/>
                  </a:lnTo>
                  <a:lnTo>
                    <a:pt x="306438" y="493712"/>
                  </a:lnTo>
                  <a:lnTo>
                    <a:pt x="304253" y="493890"/>
                  </a:lnTo>
                  <a:lnTo>
                    <a:pt x="302069" y="493890"/>
                  </a:lnTo>
                  <a:lnTo>
                    <a:pt x="287159" y="491134"/>
                  </a:lnTo>
                  <a:lnTo>
                    <a:pt x="260019" y="457746"/>
                  </a:lnTo>
                  <a:lnTo>
                    <a:pt x="259562" y="449338"/>
                  </a:lnTo>
                  <a:lnTo>
                    <a:pt x="260731" y="441134"/>
                  </a:lnTo>
                  <a:lnTo>
                    <a:pt x="287515" y="411276"/>
                  </a:lnTo>
                  <a:lnTo>
                    <a:pt x="403415" y="392696"/>
                  </a:lnTo>
                  <a:lnTo>
                    <a:pt x="408190" y="374865"/>
                  </a:lnTo>
                  <a:lnTo>
                    <a:pt x="414375" y="356387"/>
                  </a:lnTo>
                  <a:lnTo>
                    <a:pt x="421563" y="337756"/>
                  </a:lnTo>
                  <a:lnTo>
                    <a:pt x="429361" y="319506"/>
                  </a:lnTo>
                  <a:lnTo>
                    <a:pt x="429475" y="319874"/>
                  </a:lnTo>
                  <a:lnTo>
                    <a:pt x="434238" y="336511"/>
                  </a:lnTo>
                  <a:lnTo>
                    <a:pt x="439013" y="355434"/>
                  </a:lnTo>
                  <a:lnTo>
                    <a:pt x="443331" y="375843"/>
                  </a:lnTo>
                  <a:lnTo>
                    <a:pt x="446874" y="397306"/>
                  </a:lnTo>
                  <a:lnTo>
                    <a:pt x="297345" y="420204"/>
                  </a:lnTo>
                  <a:lnTo>
                    <a:pt x="285623" y="424510"/>
                  </a:lnTo>
                  <a:lnTo>
                    <a:pt x="276758" y="432676"/>
                  </a:lnTo>
                  <a:lnTo>
                    <a:pt x="271614" y="443585"/>
                  </a:lnTo>
                  <a:lnTo>
                    <a:pt x="271030" y="456069"/>
                  </a:lnTo>
                  <a:lnTo>
                    <a:pt x="274739" y="466801"/>
                  </a:lnTo>
                  <a:lnTo>
                    <a:pt x="281724" y="475246"/>
                  </a:lnTo>
                  <a:lnTo>
                    <a:pt x="291122" y="480771"/>
                  </a:lnTo>
                  <a:lnTo>
                    <a:pt x="301434" y="482638"/>
                  </a:lnTo>
                  <a:lnTo>
                    <a:pt x="305257" y="482638"/>
                  </a:lnTo>
                  <a:lnTo>
                    <a:pt x="485927" y="454964"/>
                  </a:lnTo>
                  <a:lnTo>
                    <a:pt x="511187" y="432676"/>
                  </a:lnTo>
                  <a:lnTo>
                    <a:pt x="512559" y="42199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95189" y="1846812"/>
              <a:ext cx="206747" cy="206747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1119301" y="1686877"/>
              <a:ext cx="666750" cy="1278255"/>
            </a:xfrm>
            <a:custGeom>
              <a:avLst/>
              <a:gdLst/>
              <a:ahLst/>
              <a:cxnLst/>
              <a:rect l="l" t="t" r="r" b="b"/>
              <a:pathLst>
                <a:path w="666750" h="1278255">
                  <a:moveTo>
                    <a:pt x="184785" y="975944"/>
                  </a:moveTo>
                  <a:lnTo>
                    <a:pt x="153022" y="977557"/>
                  </a:lnTo>
                  <a:lnTo>
                    <a:pt x="87388" y="980516"/>
                  </a:lnTo>
                  <a:lnTo>
                    <a:pt x="68948" y="1225562"/>
                  </a:lnTo>
                  <a:lnTo>
                    <a:pt x="95072" y="1272235"/>
                  </a:lnTo>
                  <a:lnTo>
                    <a:pt x="117259" y="1277581"/>
                  </a:lnTo>
                  <a:lnTo>
                    <a:pt x="135102" y="1274152"/>
                  </a:lnTo>
                  <a:lnTo>
                    <a:pt x="150037" y="1264729"/>
                  </a:lnTo>
                  <a:lnTo>
                    <a:pt x="160642" y="1250530"/>
                  </a:lnTo>
                  <a:lnTo>
                    <a:pt x="165455" y="1232814"/>
                  </a:lnTo>
                  <a:lnTo>
                    <a:pt x="184785" y="975944"/>
                  </a:lnTo>
                  <a:close/>
                </a:path>
                <a:path w="666750" h="1278255">
                  <a:moveTo>
                    <a:pt x="449910" y="1238288"/>
                  </a:moveTo>
                  <a:lnTo>
                    <a:pt x="449567" y="1219073"/>
                  </a:lnTo>
                  <a:lnTo>
                    <a:pt x="389509" y="946569"/>
                  </a:lnTo>
                  <a:lnTo>
                    <a:pt x="344843" y="954786"/>
                  </a:lnTo>
                  <a:lnTo>
                    <a:pt x="294208" y="963790"/>
                  </a:lnTo>
                  <a:lnTo>
                    <a:pt x="355066" y="1239901"/>
                  </a:lnTo>
                  <a:lnTo>
                    <a:pt x="386219" y="1275130"/>
                  </a:lnTo>
                  <a:lnTo>
                    <a:pt x="402272" y="1277886"/>
                  </a:lnTo>
                  <a:lnTo>
                    <a:pt x="405714" y="1277886"/>
                  </a:lnTo>
                  <a:lnTo>
                    <a:pt x="409219" y="1277518"/>
                  </a:lnTo>
                  <a:lnTo>
                    <a:pt x="412737" y="1276743"/>
                  </a:lnTo>
                  <a:lnTo>
                    <a:pt x="430314" y="1268984"/>
                  </a:lnTo>
                  <a:lnTo>
                    <a:pt x="443103" y="1255547"/>
                  </a:lnTo>
                  <a:lnTo>
                    <a:pt x="449910" y="1238288"/>
                  </a:lnTo>
                  <a:close/>
                </a:path>
                <a:path w="666750" h="1278255">
                  <a:moveTo>
                    <a:pt x="550189" y="184632"/>
                  </a:moveTo>
                  <a:lnTo>
                    <a:pt x="547941" y="172796"/>
                  </a:lnTo>
                  <a:lnTo>
                    <a:pt x="541413" y="162648"/>
                  </a:lnTo>
                  <a:lnTo>
                    <a:pt x="531126" y="155562"/>
                  </a:lnTo>
                  <a:lnTo>
                    <a:pt x="518909" y="152996"/>
                  </a:lnTo>
                  <a:lnTo>
                    <a:pt x="507072" y="155257"/>
                  </a:lnTo>
                  <a:lnTo>
                    <a:pt x="496925" y="161785"/>
                  </a:lnTo>
                  <a:lnTo>
                    <a:pt x="489826" y="172059"/>
                  </a:lnTo>
                  <a:lnTo>
                    <a:pt x="415975" y="344208"/>
                  </a:lnTo>
                  <a:lnTo>
                    <a:pt x="169786" y="390144"/>
                  </a:lnTo>
                  <a:lnTo>
                    <a:pt x="167728" y="390753"/>
                  </a:lnTo>
                  <a:lnTo>
                    <a:pt x="165785" y="391553"/>
                  </a:lnTo>
                  <a:lnTo>
                    <a:pt x="158064" y="392747"/>
                  </a:lnTo>
                  <a:lnTo>
                    <a:pt x="94399" y="410997"/>
                  </a:lnTo>
                  <a:lnTo>
                    <a:pt x="50215" y="438315"/>
                  </a:lnTo>
                  <a:lnTo>
                    <a:pt x="45250" y="443318"/>
                  </a:lnTo>
                  <a:lnTo>
                    <a:pt x="42926" y="446024"/>
                  </a:lnTo>
                  <a:lnTo>
                    <a:pt x="21120" y="505942"/>
                  </a:lnTo>
                  <a:lnTo>
                    <a:pt x="8115" y="558965"/>
                  </a:lnTo>
                  <a:lnTo>
                    <a:pt x="0" y="620610"/>
                  </a:lnTo>
                  <a:lnTo>
                    <a:pt x="1485" y="632269"/>
                  </a:lnTo>
                  <a:lnTo>
                    <a:pt x="6921" y="642264"/>
                  </a:lnTo>
                  <a:lnTo>
                    <a:pt x="15557" y="649681"/>
                  </a:lnTo>
                  <a:lnTo>
                    <a:pt x="26631" y="653580"/>
                  </a:lnTo>
                  <a:lnTo>
                    <a:pt x="92024" y="663600"/>
                  </a:lnTo>
                  <a:lnTo>
                    <a:pt x="94754" y="653364"/>
                  </a:lnTo>
                  <a:lnTo>
                    <a:pt x="96875" y="642620"/>
                  </a:lnTo>
                  <a:lnTo>
                    <a:pt x="98171" y="631075"/>
                  </a:lnTo>
                  <a:lnTo>
                    <a:pt x="98399" y="618413"/>
                  </a:lnTo>
                  <a:lnTo>
                    <a:pt x="98272" y="613930"/>
                  </a:lnTo>
                  <a:lnTo>
                    <a:pt x="97167" y="607453"/>
                  </a:lnTo>
                  <a:lnTo>
                    <a:pt x="95656" y="600519"/>
                  </a:lnTo>
                  <a:lnTo>
                    <a:pt x="65671" y="595922"/>
                  </a:lnTo>
                  <a:lnTo>
                    <a:pt x="69215" y="574459"/>
                  </a:lnTo>
                  <a:lnTo>
                    <a:pt x="73545" y="554050"/>
                  </a:lnTo>
                  <a:lnTo>
                    <a:pt x="78308" y="535127"/>
                  </a:lnTo>
                  <a:lnTo>
                    <a:pt x="83185" y="518121"/>
                  </a:lnTo>
                  <a:lnTo>
                    <a:pt x="86296" y="525119"/>
                  </a:lnTo>
                  <a:lnTo>
                    <a:pt x="106527" y="580936"/>
                  </a:lnTo>
                  <a:lnTo>
                    <a:pt x="112915" y="618007"/>
                  </a:lnTo>
                  <a:lnTo>
                    <a:pt x="110058" y="651408"/>
                  </a:lnTo>
                  <a:lnTo>
                    <a:pt x="102323" y="679373"/>
                  </a:lnTo>
                  <a:lnTo>
                    <a:pt x="94195" y="706793"/>
                  </a:lnTo>
                  <a:lnTo>
                    <a:pt x="90119" y="738543"/>
                  </a:lnTo>
                  <a:lnTo>
                    <a:pt x="89585" y="743826"/>
                  </a:lnTo>
                  <a:lnTo>
                    <a:pt x="89496" y="750316"/>
                  </a:lnTo>
                  <a:lnTo>
                    <a:pt x="89865" y="758088"/>
                  </a:lnTo>
                  <a:lnTo>
                    <a:pt x="90855" y="768108"/>
                  </a:lnTo>
                  <a:lnTo>
                    <a:pt x="85953" y="966050"/>
                  </a:lnTo>
                  <a:lnTo>
                    <a:pt x="152438" y="963053"/>
                  </a:lnTo>
                  <a:lnTo>
                    <a:pt x="204241" y="960310"/>
                  </a:lnTo>
                  <a:lnTo>
                    <a:pt x="276567" y="952080"/>
                  </a:lnTo>
                  <a:lnTo>
                    <a:pt x="327660" y="943140"/>
                  </a:lnTo>
                  <a:lnTo>
                    <a:pt x="393115" y="931125"/>
                  </a:lnTo>
                  <a:lnTo>
                    <a:pt x="343865" y="739025"/>
                  </a:lnTo>
                  <a:lnTo>
                    <a:pt x="342620" y="729335"/>
                  </a:lnTo>
                  <a:lnTo>
                    <a:pt x="326885" y="680326"/>
                  </a:lnTo>
                  <a:lnTo>
                    <a:pt x="312813" y="655434"/>
                  </a:lnTo>
                  <a:lnTo>
                    <a:pt x="298996" y="629920"/>
                  </a:lnTo>
                  <a:lnTo>
                    <a:pt x="288721" y="598004"/>
                  </a:lnTo>
                  <a:lnTo>
                    <a:pt x="286816" y="556348"/>
                  </a:lnTo>
                  <a:lnTo>
                    <a:pt x="292633" y="508292"/>
                  </a:lnTo>
                  <a:lnTo>
                    <a:pt x="302069" y="462534"/>
                  </a:lnTo>
                  <a:lnTo>
                    <a:pt x="311035" y="427774"/>
                  </a:lnTo>
                  <a:lnTo>
                    <a:pt x="444030" y="402958"/>
                  </a:lnTo>
                  <a:lnTo>
                    <a:pt x="451421" y="400608"/>
                  </a:lnTo>
                  <a:lnTo>
                    <a:pt x="457911" y="396595"/>
                  </a:lnTo>
                  <a:lnTo>
                    <a:pt x="463257" y="391134"/>
                  </a:lnTo>
                  <a:lnTo>
                    <a:pt x="467169" y="384441"/>
                  </a:lnTo>
                  <a:lnTo>
                    <a:pt x="547636" y="196862"/>
                  </a:lnTo>
                  <a:lnTo>
                    <a:pt x="550189" y="184632"/>
                  </a:lnTo>
                  <a:close/>
                </a:path>
                <a:path w="666750" h="1278255">
                  <a:moveTo>
                    <a:pt x="666496" y="126199"/>
                  </a:moveTo>
                  <a:lnTo>
                    <a:pt x="664273" y="120738"/>
                  </a:lnTo>
                  <a:lnTo>
                    <a:pt x="661619" y="118948"/>
                  </a:lnTo>
                  <a:lnTo>
                    <a:pt x="611886" y="118960"/>
                  </a:lnTo>
                  <a:lnTo>
                    <a:pt x="631837" y="39306"/>
                  </a:lnTo>
                  <a:lnTo>
                    <a:pt x="630593" y="36156"/>
                  </a:lnTo>
                  <a:lnTo>
                    <a:pt x="627989" y="34467"/>
                  </a:lnTo>
                  <a:lnTo>
                    <a:pt x="625386" y="32778"/>
                  </a:lnTo>
                  <a:lnTo>
                    <a:pt x="621995" y="32931"/>
                  </a:lnTo>
                  <a:lnTo>
                    <a:pt x="571093" y="72999"/>
                  </a:lnTo>
                  <a:lnTo>
                    <a:pt x="553923" y="2832"/>
                  </a:lnTo>
                  <a:lnTo>
                    <a:pt x="551421" y="635"/>
                  </a:lnTo>
                  <a:lnTo>
                    <a:pt x="545376" y="0"/>
                  </a:lnTo>
                  <a:lnTo>
                    <a:pt x="542442" y="1574"/>
                  </a:lnTo>
                  <a:lnTo>
                    <a:pt x="512521" y="62357"/>
                  </a:lnTo>
                  <a:lnTo>
                    <a:pt x="460654" y="7620"/>
                  </a:lnTo>
                  <a:lnTo>
                    <a:pt x="457288" y="6985"/>
                  </a:lnTo>
                  <a:lnTo>
                    <a:pt x="451612" y="9677"/>
                  </a:lnTo>
                  <a:lnTo>
                    <a:pt x="449948" y="12687"/>
                  </a:lnTo>
                  <a:lnTo>
                    <a:pt x="459625" y="88849"/>
                  </a:lnTo>
                  <a:lnTo>
                    <a:pt x="403860" y="71945"/>
                  </a:lnTo>
                  <a:lnTo>
                    <a:pt x="400723" y="72961"/>
                  </a:lnTo>
                  <a:lnTo>
                    <a:pt x="397040" y="77762"/>
                  </a:lnTo>
                  <a:lnTo>
                    <a:pt x="396887" y="81051"/>
                  </a:lnTo>
                  <a:lnTo>
                    <a:pt x="423379" y="123545"/>
                  </a:lnTo>
                  <a:lnTo>
                    <a:pt x="357339" y="128701"/>
                  </a:lnTo>
                  <a:lnTo>
                    <a:pt x="354711" y="130949"/>
                  </a:lnTo>
                  <a:lnTo>
                    <a:pt x="353263" y="137083"/>
                  </a:lnTo>
                  <a:lnTo>
                    <a:pt x="354596" y="140271"/>
                  </a:lnTo>
                  <a:lnTo>
                    <a:pt x="416140" y="177495"/>
                  </a:lnTo>
                  <a:lnTo>
                    <a:pt x="417436" y="177825"/>
                  </a:lnTo>
                  <a:lnTo>
                    <a:pt x="421170" y="177825"/>
                  </a:lnTo>
                  <a:lnTo>
                    <a:pt x="423570" y="176580"/>
                  </a:lnTo>
                  <a:lnTo>
                    <a:pt x="427012" y="170891"/>
                  </a:lnTo>
                  <a:lnTo>
                    <a:pt x="425907" y="166433"/>
                  </a:lnTo>
                  <a:lnTo>
                    <a:pt x="384136" y="141173"/>
                  </a:lnTo>
                  <a:lnTo>
                    <a:pt x="438950" y="136906"/>
                  </a:lnTo>
                  <a:lnTo>
                    <a:pt x="441198" y="135394"/>
                  </a:lnTo>
                  <a:lnTo>
                    <a:pt x="443484" y="130873"/>
                  </a:lnTo>
                  <a:lnTo>
                    <a:pt x="443357" y="128181"/>
                  </a:lnTo>
                  <a:lnTo>
                    <a:pt x="421005" y="92316"/>
                  </a:lnTo>
                  <a:lnTo>
                    <a:pt x="468477" y="106680"/>
                  </a:lnTo>
                  <a:lnTo>
                    <a:pt x="471043" y="106159"/>
                  </a:lnTo>
                  <a:lnTo>
                    <a:pt x="474802" y="102984"/>
                  </a:lnTo>
                  <a:lnTo>
                    <a:pt x="475742" y="100558"/>
                  </a:lnTo>
                  <a:lnTo>
                    <a:pt x="467550" y="36004"/>
                  </a:lnTo>
                  <a:lnTo>
                    <a:pt x="510781" y="81635"/>
                  </a:lnTo>
                  <a:lnTo>
                    <a:pt x="513168" y="82448"/>
                  </a:lnTo>
                  <a:lnTo>
                    <a:pt x="517855" y="81737"/>
                  </a:lnTo>
                  <a:lnTo>
                    <a:pt x="519887" y="80251"/>
                  </a:lnTo>
                  <a:lnTo>
                    <a:pt x="545299" y="28638"/>
                  </a:lnTo>
                  <a:lnTo>
                    <a:pt x="560260" y="89789"/>
                  </a:lnTo>
                  <a:lnTo>
                    <a:pt x="562025" y="91732"/>
                  </a:lnTo>
                  <a:lnTo>
                    <a:pt x="566699" y="93345"/>
                  </a:lnTo>
                  <a:lnTo>
                    <a:pt x="569277" y="92900"/>
                  </a:lnTo>
                  <a:lnTo>
                    <a:pt x="611847" y="59397"/>
                  </a:lnTo>
                  <a:lnTo>
                    <a:pt x="595007" y="126644"/>
                  </a:lnTo>
                  <a:lnTo>
                    <a:pt x="595490" y="128943"/>
                  </a:lnTo>
                  <a:lnTo>
                    <a:pt x="598246" y="132461"/>
                  </a:lnTo>
                  <a:lnTo>
                    <a:pt x="600354" y="133489"/>
                  </a:lnTo>
                  <a:lnTo>
                    <a:pt x="640854" y="133477"/>
                  </a:lnTo>
                  <a:lnTo>
                    <a:pt x="611149" y="162521"/>
                  </a:lnTo>
                  <a:lnTo>
                    <a:pt x="611098" y="167119"/>
                  </a:lnTo>
                  <a:lnTo>
                    <a:pt x="616699" y="172859"/>
                  </a:lnTo>
                  <a:lnTo>
                    <a:pt x="621296" y="172910"/>
                  </a:lnTo>
                  <a:lnTo>
                    <a:pt x="665848" y="129336"/>
                  </a:lnTo>
                  <a:lnTo>
                    <a:pt x="666496" y="1261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58664" y="1846812"/>
              <a:ext cx="225654" cy="206747"/>
            </a:xfrm>
            <a:prstGeom prst="rect">
              <a:avLst/>
            </a:prstGeom>
          </p:spPr>
        </p:pic>
      </p:grpSp>
      <p:sp>
        <p:nvSpPr>
          <p:cNvPr id="18" name="object 18"/>
          <p:cNvSpPr/>
          <p:nvPr/>
        </p:nvSpPr>
        <p:spPr>
          <a:xfrm>
            <a:off x="6474028" y="1727606"/>
            <a:ext cx="1196340" cy="1195070"/>
          </a:xfrm>
          <a:custGeom>
            <a:avLst/>
            <a:gdLst/>
            <a:ahLst/>
            <a:cxnLst/>
            <a:rect l="l" t="t" r="r" b="b"/>
            <a:pathLst>
              <a:path w="1196340" h="1195070">
                <a:moveTo>
                  <a:pt x="1080376" y="772160"/>
                </a:moveTo>
                <a:lnTo>
                  <a:pt x="578777" y="772160"/>
                </a:lnTo>
                <a:lnTo>
                  <a:pt x="578777" y="810260"/>
                </a:lnTo>
                <a:lnTo>
                  <a:pt x="1041793" y="810260"/>
                </a:lnTo>
                <a:lnTo>
                  <a:pt x="1041793" y="1041400"/>
                </a:lnTo>
                <a:lnTo>
                  <a:pt x="578777" y="1041400"/>
                </a:lnTo>
                <a:lnTo>
                  <a:pt x="578777" y="1080770"/>
                </a:lnTo>
                <a:lnTo>
                  <a:pt x="1080376" y="1080770"/>
                </a:lnTo>
                <a:lnTo>
                  <a:pt x="1080376" y="1041400"/>
                </a:lnTo>
                <a:lnTo>
                  <a:pt x="1080376" y="810260"/>
                </a:lnTo>
                <a:lnTo>
                  <a:pt x="1080376" y="772160"/>
                </a:lnTo>
                <a:close/>
              </a:path>
              <a:path w="1196340" h="1195070">
                <a:moveTo>
                  <a:pt x="1196136" y="617220"/>
                </a:moveTo>
                <a:lnTo>
                  <a:pt x="1157541" y="617220"/>
                </a:lnTo>
                <a:lnTo>
                  <a:pt x="1157541" y="655320"/>
                </a:lnTo>
                <a:lnTo>
                  <a:pt x="1157541" y="693420"/>
                </a:lnTo>
                <a:lnTo>
                  <a:pt x="1118958" y="693420"/>
                </a:lnTo>
                <a:lnTo>
                  <a:pt x="1118958" y="732790"/>
                </a:lnTo>
                <a:lnTo>
                  <a:pt x="1118958" y="1118870"/>
                </a:lnTo>
                <a:lnTo>
                  <a:pt x="382295" y="1118870"/>
                </a:lnTo>
                <a:lnTo>
                  <a:pt x="373976" y="1102360"/>
                </a:lnTo>
                <a:lnTo>
                  <a:pt x="361556" y="1090930"/>
                </a:lnTo>
                <a:lnTo>
                  <a:pt x="347268" y="1082802"/>
                </a:lnTo>
                <a:lnTo>
                  <a:pt x="347268" y="1137920"/>
                </a:lnTo>
                <a:lnTo>
                  <a:pt x="347268" y="1156970"/>
                </a:lnTo>
                <a:lnTo>
                  <a:pt x="192925" y="1156970"/>
                </a:lnTo>
                <a:lnTo>
                  <a:pt x="192925" y="1137920"/>
                </a:lnTo>
                <a:lnTo>
                  <a:pt x="194437" y="1130300"/>
                </a:lnTo>
                <a:lnTo>
                  <a:pt x="198577" y="1123950"/>
                </a:lnTo>
                <a:lnTo>
                  <a:pt x="204711" y="1120140"/>
                </a:lnTo>
                <a:lnTo>
                  <a:pt x="212217" y="1118870"/>
                </a:lnTo>
                <a:lnTo>
                  <a:pt x="327977" y="1118870"/>
                </a:lnTo>
                <a:lnTo>
                  <a:pt x="335483" y="1120140"/>
                </a:lnTo>
                <a:lnTo>
                  <a:pt x="341617" y="1123950"/>
                </a:lnTo>
                <a:lnTo>
                  <a:pt x="345744" y="1130300"/>
                </a:lnTo>
                <a:lnTo>
                  <a:pt x="347268" y="1137920"/>
                </a:lnTo>
                <a:lnTo>
                  <a:pt x="347268" y="1082802"/>
                </a:lnTo>
                <a:lnTo>
                  <a:pt x="345935" y="1082040"/>
                </a:lnTo>
                <a:lnTo>
                  <a:pt x="327977" y="1079500"/>
                </a:lnTo>
                <a:lnTo>
                  <a:pt x="289382" y="1079500"/>
                </a:lnTo>
                <a:lnTo>
                  <a:pt x="289382" y="845820"/>
                </a:lnTo>
                <a:lnTo>
                  <a:pt x="303796" y="840740"/>
                </a:lnTo>
                <a:lnTo>
                  <a:pt x="316661" y="831850"/>
                </a:lnTo>
                <a:lnTo>
                  <a:pt x="327672" y="821690"/>
                </a:lnTo>
                <a:lnTo>
                  <a:pt x="336537" y="810260"/>
                </a:lnTo>
                <a:lnTo>
                  <a:pt x="394741" y="810260"/>
                </a:lnTo>
                <a:lnTo>
                  <a:pt x="327977" y="960120"/>
                </a:lnTo>
                <a:lnTo>
                  <a:pt x="327977" y="963930"/>
                </a:lnTo>
                <a:lnTo>
                  <a:pt x="335559" y="1002030"/>
                </a:lnTo>
                <a:lnTo>
                  <a:pt x="356260" y="1032510"/>
                </a:lnTo>
                <a:lnTo>
                  <a:pt x="386918" y="1052830"/>
                </a:lnTo>
                <a:lnTo>
                  <a:pt x="424434" y="1060450"/>
                </a:lnTo>
                <a:lnTo>
                  <a:pt x="443725" y="1060450"/>
                </a:lnTo>
                <a:lnTo>
                  <a:pt x="481241" y="1052830"/>
                </a:lnTo>
                <a:lnTo>
                  <a:pt x="511898" y="1032510"/>
                </a:lnTo>
                <a:lnTo>
                  <a:pt x="518795" y="1022350"/>
                </a:lnTo>
                <a:lnTo>
                  <a:pt x="532599" y="1002030"/>
                </a:lnTo>
                <a:lnTo>
                  <a:pt x="536397" y="982980"/>
                </a:lnTo>
                <a:lnTo>
                  <a:pt x="540194" y="963930"/>
                </a:lnTo>
                <a:lnTo>
                  <a:pt x="540194" y="960120"/>
                </a:lnTo>
                <a:lnTo>
                  <a:pt x="533400" y="944880"/>
                </a:lnTo>
                <a:lnTo>
                  <a:pt x="498030" y="865505"/>
                </a:lnTo>
                <a:lnTo>
                  <a:pt x="498030" y="982980"/>
                </a:lnTo>
                <a:lnTo>
                  <a:pt x="489712" y="998220"/>
                </a:lnTo>
                <a:lnTo>
                  <a:pt x="477304" y="1010920"/>
                </a:lnTo>
                <a:lnTo>
                  <a:pt x="461683" y="1018540"/>
                </a:lnTo>
                <a:lnTo>
                  <a:pt x="443725" y="1022350"/>
                </a:lnTo>
                <a:lnTo>
                  <a:pt x="424434" y="1022350"/>
                </a:lnTo>
                <a:lnTo>
                  <a:pt x="406476" y="1018540"/>
                </a:lnTo>
                <a:lnTo>
                  <a:pt x="390855" y="1010920"/>
                </a:lnTo>
                <a:lnTo>
                  <a:pt x="378447" y="998220"/>
                </a:lnTo>
                <a:lnTo>
                  <a:pt x="370128" y="982980"/>
                </a:lnTo>
                <a:lnTo>
                  <a:pt x="498030" y="982980"/>
                </a:lnTo>
                <a:lnTo>
                  <a:pt x="498030" y="865505"/>
                </a:lnTo>
                <a:lnTo>
                  <a:pt x="491210" y="850188"/>
                </a:lnTo>
                <a:lnTo>
                  <a:pt x="491210" y="944880"/>
                </a:lnTo>
                <a:lnTo>
                  <a:pt x="376961" y="944880"/>
                </a:lnTo>
                <a:lnTo>
                  <a:pt x="434086" y="816610"/>
                </a:lnTo>
                <a:lnTo>
                  <a:pt x="491210" y="944880"/>
                </a:lnTo>
                <a:lnTo>
                  <a:pt x="491210" y="850188"/>
                </a:lnTo>
                <a:lnTo>
                  <a:pt x="476250" y="816610"/>
                </a:lnTo>
                <a:lnTo>
                  <a:pt x="473417" y="810260"/>
                </a:lnTo>
                <a:lnTo>
                  <a:pt x="540194" y="810260"/>
                </a:lnTo>
                <a:lnTo>
                  <a:pt x="540194" y="770890"/>
                </a:lnTo>
                <a:lnTo>
                  <a:pt x="347268" y="770890"/>
                </a:lnTo>
                <a:lnTo>
                  <a:pt x="346519" y="760730"/>
                </a:lnTo>
                <a:lnTo>
                  <a:pt x="344385" y="750570"/>
                </a:lnTo>
                <a:lnTo>
                  <a:pt x="341007" y="741680"/>
                </a:lnTo>
                <a:lnTo>
                  <a:pt x="336537" y="732790"/>
                </a:lnTo>
                <a:lnTo>
                  <a:pt x="1118958" y="732790"/>
                </a:lnTo>
                <a:lnTo>
                  <a:pt x="1118958" y="693420"/>
                </a:lnTo>
                <a:lnTo>
                  <a:pt x="308673" y="693420"/>
                </a:lnTo>
                <a:lnTo>
                  <a:pt x="308673" y="770890"/>
                </a:lnTo>
                <a:lnTo>
                  <a:pt x="305638" y="786130"/>
                </a:lnTo>
                <a:lnTo>
                  <a:pt x="297370" y="798830"/>
                </a:lnTo>
                <a:lnTo>
                  <a:pt x="285102" y="806450"/>
                </a:lnTo>
                <a:lnTo>
                  <a:pt x="270090" y="810260"/>
                </a:lnTo>
                <a:lnTo>
                  <a:pt x="255092" y="806450"/>
                </a:lnTo>
                <a:lnTo>
                  <a:pt x="242824" y="798830"/>
                </a:lnTo>
                <a:lnTo>
                  <a:pt x="234543" y="786130"/>
                </a:lnTo>
                <a:lnTo>
                  <a:pt x="231508" y="770890"/>
                </a:lnTo>
                <a:lnTo>
                  <a:pt x="234543" y="755650"/>
                </a:lnTo>
                <a:lnTo>
                  <a:pt x="242824" y="744220"/>
                </a:lnTo>
                <a:lnTo>
                  <a:pt x="255092" y="735330"/>
                </a:lnTo>
                <a:lnTo>
                  <a:pt x="270090" y="732790"/>
                </a:lnTo>
                <a:lnTo>
                  <a:pt x="285102" y="735330"/>
                </a:lnTo>
                <a:lnTo>
                  <a:pt x="297370" y="744220"/>
                </a:lnTo>
                <a:lnTo>
                  <a:pt x="305638" y="755650"/>
                </a:lnTo>
                <a:lnTo>
                  <a:pt x="308673" y="770890"/>
                </a:lnTo>
                <a:lnTo>
                  <a:pt x="308673" y="693420"/>
                </a:lnTo>
                <a:lnTo>
                  <a:pt x="192925" y="693420"/>
                </a:lnTo>
                <a:lnTo>
                  <a:pt x="192925" y="655320"/>
                </a:lnTo>
                <a:lnTo>
                  <a:pt x="1157541" y="655320"/>
                </a:lnTo>
                <a:lnTo>
                  <a:pt x="1157541" y="617220"/>
                </a:lnTo>
                <a:lnTo>
                  <a:pt x="1080376" y="617220"/>
                </a:lnTo>
                <a:lnTo>
                  <a:pt x="1080376" y="577850"/>
                </a:lnTo>
                <a:lnTo>
                  <a:pt x="1080376" y="543560"/>
                </a:lnTo>
                <a:lnTo>
                  <a:pt x="1080376" y="443230"/>
                </a:lnTo>
                <a:lnTo>
                  <a:pt x="1072781" y="405130"/>
                </a:lnTo>
                <a:lnTo>
                  <a:pt x="1052093" y="374650"/>
                </a:lnTo>
                <a:lnTo>
                  <a:pt x="1021422" y="354330"/>
                </a:lnTo>
                <a:lnTo>
                  <a:pt x="983919" y="346710"/>
                </a:lnTo>
                <a:lnTo>
                  <a:pt x="961072" y="346710"/>
                </a:lnTo>
                <a:lnTo>
                  <a:pt x="952741" y="331470"/>
                </a:lnTo>
                <a:lnTo>
                  <a:pt x="940333" y="318770"/>
                </a:lnTo>
                <a:lnTo>
                  <a:pt x="926033" y="311797"/>
                </a:lnTo>
                <a:lnTo>
                  <a:pt x="926033" y="365760"/>
                </a:lnTo>
                <a:lnTo>
                  <a:pt x="924521" y="373380"/>
                </a:lnTo>
                <a:lnTo>
                  <a:pt x="920381" y="379730"/>
                </a:lnTo>
                <a:lnTo>
                  <a:pt x="914247" y="383540"/>
                </a:lnTo>
                <a:lnTo>
                  <a:pt x="906741" y="384810"/>
                </a:lnTo>
                <a:lnTo>
                  <a:pt x="868159" y="384810"/>
                </a:lnTo>
                <a:lnTo>
                  <a:pt x="860653" y="383540"/>
                </a:lnTo>
                <a:lnTo>
                  <a:pt x="854519" y="379730"/>
                </a:lnTo>
                <a:lnTo>
                  <a:pt x="850379" y="373380"/>
                </a:lnTo>
                <a:lnTo>
                  <a:pt x="848868" y="365760"/>
                </a:lnTo>
                <a:lnTo>
                  <a:pt x="850379" y="358140"/>
                </a:lnTo>
                <a:lnTo>
                  <a:pt x="854519" y="351790"/>
                </a:lnTo>
                <a:lnTo>
                  <a:pt x="860653" y="347980"/>
                </a:lnTo>
                <a:lnTo>
                  <a:pt x="868159" y="346710"/>
                </a:lnTo>
                <a:lnTo>
                  <a:pt x="906741" y="346710"/>
                </a:lnTo>
                <a:lnTo>
                  <a:pt x="914247" y="347980"/>
                </a:lnTo>
                <a:lnTo>
                  <a:pt x="920381" y="351790"/>
                </a:lnTo>
                <a:lnTo>
                  <a:pt x="924521" y="358140"/>
                </a:lnTo>
                <a:lnTo>
                  <a:pt x="926033" y="365760"/>
                </a:lnTo>
                <a:lnTo>
                  <a:pt x="926033" y="311797"/>
                </a:lnTo>
                <a:lnTo>
                  <a:pt x="924712" y="311150"/>
                </a:lnTo>
                <a:lnTo>
                  <a:pt x="906741" y="308610"/>
                </a:lnTo>
                <a:lnTo>
                  <a:pt x="868159" y="308610"/>
                </a:lnTo>
                <a:lnTo>
                  <a:pt x="845654" y="312420"/>
                </a:lnTo>
                <a:lnTo>
                  <a:pt x="827252" y="325120"/>
                </a:lnTo>
                <a:lnTo>
                  <a:pt x="814844" y="342900"/>
                </a:lnTo>
                <a:lnTo>
                  <a:pt x="810285" y="365760"/>
                </a:lnTo>
                <a:lnTo>
                  <a:pt x="814844" y="388620"/>
                </a:lnTo>
                <a:lnTo>
                  <a:pt x="827252" y="406400"/>
                </a:lnTo>
                <a:lnTo>
                  <a:pt x="845654" y="419100"/>
                </a:lnTo>
                <a:lnTo>
                  <a:pt x="868159" y="424180"/>
                </a:lnTo>
                <a:lnTo>
                  <a:pt x="906741" y="424180"/>
                </a:lnTo>
                <a:lnTo>
                  <a:pt x="924712" y="420370"/>
                </a:lnTo>
                <a:lnTo>
                  <a:pt x="940333" y="412750"/>
                </a:lnTo>
                <a:lnTo>
                  <a:pt x="952741" y="401320"/>
                </a:lnTo>
                <a:lnTo>
                  <a:pt x="961072" y="384810"/>
                </a:lnTo>
                <a:lnTo>
                  <a:pt x="983919" y="384810"/>
                </a:lnTo>
                <a:lnTo>
                  <a:pt x="1006424" y="389890"/>
                </a:lnTo>
                <a:lnTo>
                  <a:pt x="1024813" y="402590"/>
                </a:lnTo>
                <a:lnTo>
                  <a:pt x="1037234" y="420370"/>
                </a:lnTo>
                <a:lnTo>
                  <a:pt x="1041793" y="443230"/>
                </a:lnTo>
                <a:lnTo>
                  <a:pt x="1041793" y="543560"/>
                </a:lnTo>
                <a:lnTo>
                  <a:pt x="1041793" y="596900"/>
                </a:lnTo>
                <a:lnTo>
                  <a:pt x="1041793" y="617220"/>
                </a:lnTo>
                <a:lnTo>
                  <a:pt x="926033" y="617220"/>
                </a:lnTo>
                <a:lnTo>
                  <a:pt x="926033" y="596900"/>
                </a:lnTo>
                <a:lnTo>
                  <a:pt x="927557" y="590550"/>
                </a:lnTo>
                <a:lnTo>
                  <a:pt x="931684" y="584200"/>
                </a:lnTo>
                <a:lnTo>
                  <a:pt x="937818" y="579120"/>
                </a:lnTo>
                <a:lnTo>
                  <a:pt x="945324" y="577850"/>
                </a:lnTo>
                <a:lnTo>
                  <a:pt x="1022502" y="577850"/>
                </a:lnTo>
                <a:lnTo>
                  <a:pt x="1030008" y="579120"/>
                </a:lnTo>
                <a:lnTo>
                  <a:pt x="1036142" y="584200"/>
                </a:lnTo>
                <a:lnTo>
                  <a:pt x="1040269" y="590550"/>
                </a:lnTo>
                <a:lnTo>
                  <a:pt x="1041793" y="596900"/>
                </a:lnTo>
                <a:lnTo>
                  <a:pt x="1041793" y="543560"/>
                </a:lnTo>
                <a:lnTo>
                  <a:pt x="1035735" y="541020"/>
                </a:lnTo>
                <a:lnTo>
                  <a:pt x="1029296" y="539750"/>
                </a:lnTo>
                <a:lnTo>
                  <a:pt x="945324" y="539750"/>
                </a:lnTo>
                <a:lnTo>
                  <a:pt x="922820" y="543560"/>
                </a:lnTo>
                <a:lnTo>
                  <a:pt x="904430" y="556260"/>
                </a:lnTo>
                <a:lnTo>
                  <a:pt x="892009" y="575310"/>
                </a:lnTo>
                <a:lnTo>
                  <a:pt x="887450" y="596900"/>
                </a:lnTo>
                <a:lnTo>
                  <a:pt x="887450" y="617220"/>
                </a:lnTo>
                <a:lnTo>
                  <a:pt x="733094" y="617220"/>
                </a:lnTo>
                <a:lnTo>
                  <a:pt x="733094" y="600710"/>
                </a:lnTo>
                <a:lnTo>
                  <a:pt x="731621" y="577850"/>
                </a:lnTo>
                <a:lnTo>
                  <a:pt x="727354" y="556260"/>
                </a:lnTo>
                <a:lnTo>
                  <a:pt x="720471" y="535940"/>
                </a:lnTo>
                <a:lnTo>
                  <a:pt x="711174" y="516890"/>
                </a:lnTo>
                <a:lnTo>
                  <a:pt x="720496" y="504190"/>
                </a:lnTo>
                <a:lnTo>
                  <a:pt x="727379" y="491490"/>
                </a:lnTo>
                <a:lnTo>
                  <a:pt x="729716" y="483870"/>
                </a:lnTo>
                <a:lnTo>
                  <a:pt x="731647" y="477520"/>
                </a:lnTo>
                <a:lnTo>
                  <a:pt x="733107" y="462280"/>
                </a:lnTo>
                <a:lnTo>
                  <a:pt x="732993" y="457200"/>
                </a:lnTo>
                <a:lnTo>
                  <a:pt x="732878" y="455930"/>
                </a:lnTo>
                <a:lnTo>
                  <a:pt x="732421" y="452120"/>
                </a:lnTo>
                <a:lnTo>
                  <a:pt x="748601" y="439420"/>
                </a:lnTo>
                <a:lnTo>
                  <a:pt x="760984" y="424180"/>
                </a:lnTo>
                <a:lnTo>
                  <a:pt x="768908" y="405130"/>
                </a:lnTo>
                <a:lnTo>
                  <a:pt x="771702" y="384810"/>
                </a:lnTo>
                <a:lnTo>
                  <a:pt x="771601" y="383540"/>
                </a:lnTo>
                <a:lnTo>
                  <a:pt x="771486" y="382270"/>
                </a:lnTo>
                <a:lnTo>
                  <a:pt x="770661" y="372110"/>
                </a:lnTo>
                <a:lnTo>
                  <a:pt x="767600" y="360680"/>
                </a:lnTo>
                <a:lnTo>
                  <a:pt x="762571" y="349250"/>
                </a:lnTo>
                <a:lnTo>
                  <a:pt x="755611" y="337820"/>
                </a:lnTo>
                <a:lnTo>
                  <a:pt x="737387" y="311150"/>
                </a:lnTo>
                <a:lnTo>
                  <a:pt x="733107" y="302006"/>
                </a:lnTo>
                <a:lnTo>
                  <a:pt x="733107" y="377190"/>
                </a:lnTo>
                <a:lnTo>
                  <a:pt x="733107" y="384810"/>
                </a:lnTo>
                <a:lnTo>
                  <a:pt x="731012" y="397510"/>
                </a:lnTo>
                <a:lnTo>
                  <a:pt x="725144" y="408940"/>
                </a:lnTo>
                <a:lnTo>
                  <a:pt x="716114" y="416560"/>
                </a:lnTo>
                <a:lnTo>
                  <a:pt x="704557" y="421640"/>
                </a:lnTo>
                <a:lnTo>
                  <a:pt x="683602" y="427990"/>
                </a:lnTo>
                <a:lnTo>
                  <a:pt x="691692" y="448310"/>
                </a:lnTo>
                <a:lnTo>
                  <a:pt x="693559" y="453390"/>
                </a:lnTo>
                <a:lnTo>
                  <a:pt x="694524" y="457200"/>
                </a:lnTo>
                <a:lnTo>
                  <a:pt x="694524" y="469900"/>
                </a:lnTo>
                <a:lnTo>
                  <a:pt x="694512" y="600710"/>
                </a:lnTo>
                <a:lnTo>
                  <a:pt x="694512" y="617220"/>
                </a:lnTo>
                <a:lnTo>
                  <a:pt x="308673" y="617220"/>
                </a:lnTo>
                <a:lnTo>
                  <a:pt x="308673" y="600710"/>
                </a:lnTo>
                <a:lnTo>
                  <a:pt x="314452" y="561340"/>
                </a:lnTo>
                <a:lnTo>
                  <a:pt x="330695" y="527050"/>
                </a:lnTo>
                <a:lnTo>
                  <a:pt x="355777" y="497840"/>
                </a:lnTo>
                <a:lnTo>
                  <a:pt x="378002" y="483870"/>
                </a:lnTo>
                <a:lnTo>
                  <a:pt x="388112" y="477520"/>
                </a:lnTo>
                <a:lnTo>
                  <a:pt x="409752" y="502920"/>
                </a:lnTo>
                <a:lnTo>
                  <a:pt x="436816" y="523240"/>
                </a:lnTo>
                <a:lnTo>
                  <a:pt x="467893" y="534670"/>
                </a:lnTo>
                <a:lnTo>
                  <a:pt x="501599" y="539750"/>
                </a:lnTo>
                <a:lnTo>
                  <a:pt x="535305" y="534670"/>
                </a:lnTo>
                <a:lnTo>
                  <a:pt x="566381" y="523240"/>
                </a:lnTo>
                <a:lnTo>
                  <a:pt x="593445" y="502920"/>
                </a:lnTo>
                <a:lnTo>
                  <a:pt x="595604" y="500380"/>
                </a:lnTo>
                <a:lnTo>
                  <a:pt x="615099" y="477520"/>
                </a:lnTo>
                <a:lnTo>
                  <a:pt x="647433" y="497840"/>
                </a:lnTo>
                <a:lnTo>
                  <a:pt x="672515" y="527050"/>
                </a:lnTo>
                <a:lnTo>
                  <a:pt x="688746" y="561340"/>
                </a:lnTo>
                <a:lnTo>
                  <a:pt x="694512" y="600710"/>
                </a:lnTo>
                <a:lnTo>
                  <a:pt x="694512" y="469950"/>
                </a:lnTo>
                <a:lnTo>
                  <a:pt x="692023" y="477520"/>
                </a:lnTo>
                <a:lnTo>
                  <a:pt x="687870" y="483870"/>
                </a:lnTo>
                <a:lnTo>
                  <a:pt x="681240" y="477520"/>
                </a:lnTo>
                <a:lnTo>
                  <a:pt x="665314" y="462280"/>
                </a:lnTo>
                <a:lnTo>
                  <a:pt x="639254" y="445770"/>
                </a:lnTo>
                <a:lnTo>
                  <a:pt x="610196" y="434340"/>
                </a:lnTo>
                <a:lnTo>
                  <a:pt x="578637" y="427990"/>
                </a:lnTo>
                <a:lnTo>
                  <a:pt x="559460" y="425450"/>
                </a:lnTo>
                <a:lnTo>
                  <a:pt x="559460" y="416560"/>
                </a:lnTo>
                <a:lnTo>
                  <a:pt x="598995" y="392430"/>
                </a:lnTo>
                <a:lnTo>
                  <a:pt x="631774" y="339090"/>
                </a:lnTo>
                <a:lnTo>
                  <a:pt x="636536" y="308610"/>
                </a:lnTo>
                <a:lnTo>
                  <a:pt x="655929" y="308610"/>
                </a:lnTo>
                <a:lnTo>
                  <a:pt x="664806" y="307340"/>
                </a:lnTo>
                <a:lnTo>
                  <a:pt x="673252" y="304800"/>
                </a:lnTo>
                <a:lnTo>
                  <a:pt x="681189" y="302260"/>
                </a:lnTo>
                <a:lnTo>
                  <a:pt x="688505" y="298450"/>
                </a:lnTo>
                <a:lnTo>
                  <a:pt x="695464" y="313690"/>
                </a:lnTo>
                <a:lnTo>
                  <a:pt x="703884" y="330200"/>
                </a:lnTo>
                <a:lnTo>
                  <a:pt x="713752" y="345440"/>
                </a:lnTo>
                <a:lnTo>
                  <a:pt x="725093" y="361950"/>
                </a:lnTo>
                <a:lnTo>
                  <a:pt x="730338" y="368300"/>
                </a:lnTo>
                <a:lnTo>
                  <a:pt x="733107" y="377190"/>
                </a:lnTo>
                <a:lnTo>
                  <a:pt x="733107" y="302006"/>
                </a:lnTo>
                <a:lnTo>
                  <a:pt x="731443" y="298450"/>
                </a:lnTo>
                <a:lnTo>
                  <a:pt x="724319" y="283210"/>
                </a:lnTo>
                <a:lnTo>
                  <a:pt x="714057" y="231140"/>
                </a:lnTo>
                <a:lnTo>
                  <a:pt x="713816" y="195580"/>
                </a:lnTo>
                <a:lnTo>
                  <a:pt x="713816" y="172720"/>
                </a:lnTo>
                <a:lnTo>
                  <a:pt x="707605" y="127000"/>
                </a:lnTo>
                <a:lnTo>
                  <a:pt x="690079" y="85090"/>
                </a:lnTo>
                <a:lnTo>
                  <a:pt x="675233" y="66357"/>
                </a:lnTo>
                <a:lnTo>
                  <a:pt x="675233" y="172720"/>
                </a:lnTo>
                <a:lnTo>
                  <a:pt x="675233" y="195580"/>
                </a:lnTo>
                <a:lnTo>
                  <a:pt x="675220" y="250190"/>
                </a:lnTo>
                <a:lnTo>
                  <a:pt x="673696" y="257810"/>
                </a:lnTo>
                <a:lnTo>
                  <a:pt x="669569" y="264160"/>
                </a:lnTo>
                <a:lnTo>
                  <a:pt x="663435" y="267970"/>
                </a:lnTo>
                <a:lnTo>
                  <a:pt x="655929" y="269240"/>
                </a:lnTo>
                <a:lnTo>
                  <a:pt x="636651" y="269240"/>
                </a:lnTo>
                <a:lnTo>
                  <a:pt x="636625" y="231140"/>
                </a:lnTo>
                <a:lnTo>
                  <a:pt x="655929" y="231140"/>
                </a:lnTo>
                <a:lnTo>
                  <a:pt x="663435" y="232410"/>
                </a:lnTo>
                <a:lnTo>
                  <a:pt x="669569" y="236220"/>
                </a:lnTo>
                <a:lnTo>
                  <a:pt x="673696" y="242570"/>
                </a:lnTo>
                <a:lnTo>
                  <a:pt x="675220" y="250190"/>
                </a:lnTo>
                <a:lnTo>
                  <a:pt x="675220" y="195580"/>
                </a:lnTo>
                <a:lnTo>
                  <a:pt x="669163" y="193040"/>
                </a:lnTo>
                <a:lnTo>
                  <a:pt x="662736" y="191770"/>
                </a:lnTo>
                <a:lnTo>
                  <a:pt x="617334" y="191770"/>
                </a:lnTo>
                <a:lnTo>
                  <a:pt x="598068" y="190639"/>
                </a:lnTo>
                <a:lnTo>
                  <a:pt x="598068" y="306070"/>
                </a:lnTo>
                <a:lnTo>
                  <a:pt x="595096" y="327660"/>
                </a:lnTo>
                <a:lnTo>
                  <a:pt x="586600" y="346710"/>
                </a:lnTo>
                <a:lnTo>
                  <a:pt x="573176" y="363220"/>
                </a:lnTo>
                <a:lnTo>
                  <a:pt x="555409" y="375920"/>
                </a:lnTo>
                <a:lnTo>
                  <a:pt x="542201" y="382270"/>
                </a:lnTo>
                <a:lnTo>
                  <a:pt x="533311" y="388620"/>
                </a:lnTo>
                <a:lnTo>
                  <a:pt x="526605" y="396240"/>
                </a:lnTo>
                <a:lnTo>
                  <a:pt x="522363" y="405130"/>
                </a:lnTo>
                <a:lnTo>
                  <a:pt x="520877" y="416560"/>
                </a:lnTo>
                <a:lnTo>
                  <a:pt x="520877" y="459740"/>
                </a:lnTo>
                <a:lnTo>
                  <a:pt x="574370" y="466090"/>
                </a:lnTo>
                <a:lnTo>
                  <a:pt x="575335" y="466090"/>
                </a:lnTo>
                <a:lnTo>
                  <a:pt x="560222" y="481330"/>
                </a:lnTo>
                <a:lnTo>
                  <a:pt x="542467" y="491490"/>
                </a:lnTo>
                <a:lnTo>
                  <a:pt x="522706" y="499110"/>
                </a:lnTo>
                <a:lnTo>
                  <a:pt x="501599" y="500380"/>
                </a:lnTo>
                <a:lnTo>
                  <a:pt x="480504" y="499110"/>
                </a:lnTo>
                <a:lnTo>
                  <a:pt x="460743" y="491490"/>
                </a:lnTo>
                <a:lnTo>
                  <a:pt x="442976" y="481330"/>
                </a:lnTo>
                <a:lnTo>
                  <a:pt x="439191" y="477520"/>
                </a:lnTo>
                <a:lnTo>
                  <a:pt x="427850" y="466090"/>
                </a:lnTo>
                <a:lnTo>
                  <a:pt x="428472" y="466090"/>
                </a:lnTo>
                <a:lnTo>
                  <a:pt x="482307" y="459740"/>
                </a:lnTo>
                <a:lnTo>
                  <a:pt x="482295" y="416560"/>
                </a:lnTo>
                <a:lnTo>
                  <a:pt x="460971" y="382270"/>
                </a:lnTo>
                <a:lnTo>
                  <a:pt x="447802" y="375920"/>
                </a:lnTo>
                <a:lnTo>
                  <a:pt x="443712" y="372999"/>
                </a:lnTo>
                <a:lnTo>
                  <a:pt x="443712" y="416560"/>
                </a:lnTo>
                <a:lnTo>
                  <a:pt x="443712" y="425450"/>
                </a:lnTo>
                <a:lnTo>
                  <a:pt x="424548" y="427990"/>
                </a:lnTo>
                <a:lnTo>
                  <a:pt x="393039" y="434340"/>
                </a:lnTo>
                <a:lnTo>
                  <a:pt x="364032" y="445770"/>
                </a:lnTo>
                <a:lnTo>
                  <a:pt x="337997" y="462280"/>
                </a:lnTo>
                <a:lnTo>
                  <a:pt x="315455" y="483870"/>
                </a:lnTo>
                <a:lnTo>
                  <a:pt x="314121" y="481330"/>
                </a:lnTo>
                <a:lnTo>
                  <a:pt x="312572" y="480060"/>
                </a:lnTo>
                <a:lnTo>
                  <a:pt x="311645" y="477520"/>
                </a:lnTo>
                <a:lnTo>
                  <a:pt x="309435" y="469900"/>
                </a:lnTo>
                <a:lnTo>
                  <a:pt x="308686" y="462280"/>
                </a:lnTo>
                <a:lnTo>
                  <a:pt x="309372" y="454660"/>
                </a:lnTo>
                <a:lnTo>
                  <a:pt x="311518" y="448310"/>
                </a:lnTo>
                <a:lnTo>
                  <a:pt x="319620" y="427990"/>
                </a:lnTo>
                <a:lnTo>
                  <a:pt x="298653" y="421640"/>
                </a:lnTo>
                <a:lnTo>
                  <a:pt x="287096" y="416560"/>
                </a:lnTo>
                <a:lnTo>
                  <a:pt x="278066" y="408940"/>
                </a:lnTo>
                <a:lnTo>
                  <a:pt x="272199" y="397510"/>
                </a:lnTo>
                <a:lnTo>
                  <a:pt x="270090" y="384810"/>
                </a:lnTo>
                <a:lnTo>
                  <a:pt x="270090" y="377190"/>
                </a:lnTo>
                <a:lnTo>
                  <a:pt x="272872" y="368300"/>
                </a:lnTo>
                <a:lnTo>
                  <a:pt x="278117" y="361950"/>
                </a:lnTo>
                <a:lnTo>
                  <a:pt x="289445" y="345440"/>
                </a:lnTo>
                <a:lnTo>
                  <a:pt x="299313" y="330200"/>
                </a:lnTo>
                <a:lnTo>
                  <a:pt x="307733" y="313690"/>
                </a:lnTo>
                <a:lnTo>
                  <a:pt x="314693" y="298450"/>
                </a:lnTo>
                <a:lnTo>
                  <a:pt x="322008" y="302260"/>
                </a:lnTo>
                <a:lnTo>
                  <a:pt x="329933" y="304800"/>
                </a:lnTo>
                <a:lnTo>
                  <a:pt x="338378" y="307340"/>
                </a:lnTo>
                <a:lnTo>
                  <a:pt x="347243" y="308610"/>
                </a:lnTo>
                <a:lnTo>
                  <a:pt x="366674" y="308610"/>
                </a:lnTo>
                <a:lnTo>
                  <a:pt x="371436" y="339090"/>
                </a:lnTo>
                <a:lnTo>
                  <a:pt x="384225" y="368300"/>
                </a:lnTo>
                <a:lnTo>
                  <a:pt x="404202" y="392430"/>
                </a:lnTo>
                <a:lnTo>
                  <a:pt x="430530" y="410210"/>
                </a:lnTo>
                <a:lnTo>
                  <a:pt x="443712" y="416560"/>
                </a:lnTo>
                <a:lnTo>
                  <a:pt x="443712" y="372999"/>
                </a:lnTo>
                <a:lnTo>
                  <a:pt x="430034" y="363220"/>
                </a:lnTo>
                <a:lnTo>
                  <a:pt x="416598" y="346710"/>
                </a:lnTo>
                <a:lnTo>
                  <a:pt x="408101" y="327660"/>
                </a:lnTo>
                <a:lnTo>
                  <a:pt x="405142" y="306070"/>
                </a:lnTo>
                <a:lnTo>
                  <a:pt x="405142" y="298450"/>
                </a:lnTo>
                <a:lnTo>
                  <a:pt x="405130" y="269240"/>
                </a:lnTo>
                <a:lnTo>
                  <a:pt x="405130" y="231140"/>
                </a:lnTo>
                <a:lnTo>
                  <a:pt x="405117" y="223520"/>
                </a:lnTo>
                <a:lnTo>
                  <a:pt x="417791" y="214630"/>
                </a:lnTo>
                <a:lnTo>
                  <a:pt x="429501" y="204470"/>
                </a:lnTo>
                <a:lnTo>
                  <a:pt x="437781" y="195580"/>
                </a:lnTo>
                <a:lnTo>
                  <a:pt x="440143" y="193040"/>
                </a:lnTo>
                <a:lnTo>
                  <a:pt x="449630" y="181610"/>
                </a:lnTo>
                <a:lnTo>
                  <a:pt x="484111" y="200660"/>
                </a:lnTo>
                <a:lnTo>
                  <a:pt x="520725" y="214630"/>
                </a:lnTo>
                <a:lnTo>
                  <a:pt x="558888" y="224790"/>
                </a:lnTo>
                <a:lnTo>
                  <a:pt x="598043" y="229870"/>
                </a:lnTo>
                <a:lnTo>
                  <a:pt x="598068" y="306070"/>
                </a:lnTo>
                <a:lnTo>
                  <a:pt x="598068" y="190639"/>
                </a:lnTo>
                <a:lnTo>
                  <a:pt x="574065" y="189230"/>
                </a:lnTo>
                <a:lnTo>
                  <a:pt x="545998" y="181610"/>
                </a:lnTo>
                <a:lnTo>
                  <a:pt x="531964" y="177800"/>
                </a:lnTo>
                <a:lnTo>
                  <a:pt x="492048" y="161290"/>
                </a:lnTo>
                <a:lnTo>
                  <a:pt x="455307" y="138430"/>
                </a:lnTo>
                <a:lnTo>
                  <a:pt x="436841" y="124460"/>
                </a:lnTo>
                <a:lnTo>
                  <a:pt x="426504" y="144780"/>
                </a:lnTo>
                <a:lnTo>
                  <a:pt x="417855" y="158750"/>
                </a:lnTo>
                <a:lnTo>
                  <a:pt x="407136" y="172720"/>
                </a:lnTo>
                <a:lnTo>
                  <a:pt x="394614" y="182880"/>
                </a:lnTo>
                <a:lnTo>
                  <a:pt x="380568" y="191770"/>
                </a:lnTo>
                <a:lnTo>
                  <a:pt x="366560" y="191770"/>
                </a:lnTo>
                <a:lnTo>
                  <a:pt x="366560" y="269240"/>
                </a:lnTo>
                <a:lnTo>
                  <a:pt x="347243" y="269240"/>
                </a:lnTo>
                <a:lnTo>
                  <a:pt x="339737" y="267970"/>
                </a:lnTo>
                <a:lnTo>
                  <a:pt x="333603" y="264160"/>
                </a:lnTo>
                <a:lnTo>
                  <a:pt x="329463" y="257810"/>
                </a:lnTo>
                <a:lnTo>
                  <a:pt x="327952" y="250190"/>
                </a:lnTo>
                <a:lnTo>
                  <a:pt x="329463" y="242570"/>
                </a:lnTo>
                <a:lnTo>
                  <a:pt x="333603" y="236220"/>
                </a:lnTo>
                <a:lnTo>
                  <a:pt x="339737" y="232410"/>
                </a:lnTo>
                <a:lnTo>
                  <a:pt x="347243" y="231140"/>
                </a:lnTo>
                <a:lnTo>
                  <a:pt x="366534" y="231140"/>
                </a:lnTo>
                <a:lnTo>
                  <a:pt x="366560" y="269240"/>
                </a:lnTo>
                <a:lnTo>
                  <a:pt x="366560" y="191770"/>
                </a:lnTo>
                <a:lnTo>
                  <a:pt x="340448" y="191770"/>
                </a:lnTo>
                <a:lnTo>
                  <a:pt x="334035" y="193040"/>
                </a:lnTo>
                <a:lnTo>
                  <a:pt x="327977" y="195580"/>
                </a:lnTo>
                <a:lnTo>
                  <a:pt x="327977" y="172720"/>
                </a:lnTo>
                <a:lnTo>
                  <a:pt x="334873" y="130810"/>
                </a:lnTo>
                <a:lnTo>
                  <a:pt x="354063" y="92710"/>
                </a:lnTo>
                <a:lnTo>
                  <a:pt x="383324" y="63500"/>
                </a:lnTo>
                <a:lnTo>
                  <a:pt x="420382" y="44450"/>
                </a:lnTo>
                <a:lnTo>
                  <a:pt x="463016" y="38100"/>
                </a:lnTo>
                <a:lnTo>
                  <a:pt x="540194" y="38100"/>
                </a:lnTo>
                <a:lnTo>
                  <a:pt x="582828" y="44450"/>
                </a:lnTo>
                <a:lnTo>
                  <a:pt x="619887" y="63500"/>
                </a:lnTo>
                <a:lnTo>
                  <a:pt x="649135" y="92710"/>
                </a:lnTo>
                <a:lnTo>
                  <a:pt x="668337" y="130810"/>
                </a:lnTo>
                <a:lnTo>
                  <a:pt x="675233" y="172720"/>
                </a:lnTo>
                <a:lnTo>
                  <a:pt x="675233" y="66357"/>
                </a:lnTo>
                <a:lnTo>
                  <a:pt x="646938" y="38100"/>
                </a:lnTo>
                <a:lnTo>
                  <a:pt x="586295" y="5080"/>
                </a:lnTo>
                <a:lnTo>
                  <a:pt x="540194" y="0"/>
                </a:lnTo>
                <a:lnTo>
                  <a:pt x="463016" y="0"/>
                </a:lnTo>
                <a:lnTo>
                  <a:pt x="416915" y="5080"/>
                </a:lnTo>
                <a:lnTo>
                  <a:pt x="375450" y="22860"/>
                </a:lnTo>
                <a:lnTo>
                  <a:pt x="340296" y="50800"/>
                </a:lnTo>
                <a:lnTo>
                  <a:pt x="313131" y="85090"/>
                </a:lnTo>
                <a:lnTo>
                  <a:pt x="295605" y="127000"/>
                </a:lnTo>
                <a:lnTo>
                  <a:pt x="289382" y="172720"/>
                </a:lnTo>
                <a:lnTo>
                  <a:pt x="289267" y="229870"/>
                </a:lnTo>
                <a:lnTo>
                  <a:pt x="289153" y="231140"/>
                </a:lnTo>
                <a:lnTo>
                  <a:pt x="289026" y="232410"/>
                </a:lnTo>
                <a:lnTo>
                  <a:pt x="286753" y="256540"/>
                </a:lnTo>
                <a:lnTo>
                  <a:pt x="278892" y="283210"/>
                </a:lnTo>
                <a:lnTo>
                  <a:pt x="265823" y="311150"/>
                </a:lnTo>
                <a:lnTo>
                  <a:pt x="247599" y="337820"/>
                </a:lnTo>
                <a:lnTo>
                  <a:pt x="240639" y="349250"/>
                </a:lnTo>
                <a:lnTo>
                  <a:pt x="235610" y="360680"/>
                </a:lnTo>
                <a:lnTo>
                  <a:pt x="232537" y="372110"/>
                </a:lnTo>
                <a:lnTo>
                  <a:pt x="232435" y="373380"/>
                </a:lnTo>
                <a:lnTo>
                  <a:pt x="232333" y="374650"/>
                </a:lnTo>
                <a:lnTo>
                  <a:pt x="232232" y="375920"/>
                </a:lnTo>
                <a:lnTo>
                  <a:pt x="232130" y="377190"/>
                </a:lnTo>
                <a:lnTo>
                  <a:pt x="231508" y="384810"/>
                </a:lnTo>
                <a:lnTo>
                  <a:pt x="234302" y="405130"/>
                </a:lnTo>
                <a:lnTo>
                  <a:pt x="242214" y="424180"/>
                </a:lnTo>
                <a:lnTo>
                  <a:pt x="254596" y="439420"/>
                </a:lnTo>
                <a:lnTo>
                  <a:pt x="270764" y="452120"/>
                </a:lnTo>
                <a:lnTo>
                  <a:pt x="270687" y="453390"/>
                </a:lnTo>
                <a:lnTo>
                  <a:pt x="270598" y="454660"/>
                </a:lnTo>
                <a:lnTo>
                  <a:pt x="270510" y="455930"/>
                </a:lnTo>
                <a:lnTo>
                  <a:pt x="270421" y="457200"/>
                </a:lnTo>
                <a:lnTo>
                  <a:pt x="270332" y="458470"/>
                </a:lnTo>
                <a:lnTo>
                  <a:pt x="270256" y="459740"/>
                </a:lnTo>
                <a:lnTo>
                  <a:pt x="278955" y="497840"/>
                </a:lnTo>
                <a:lnTo>
                  <a:pt x="292087" y="515620"/>
                </a:lnTo>
                <a:lnTo>
                  <a:pt x="282765" y="535940"/>
                </a:lnTo>
                <a:lnTo>
                  <a:pt x="275856" y="556260"/>
                </a:lnTo>
                <a:lnTo>
                  <a:pt x="271564" y="577850"/>
                </a:lnTo>
                <a:lnTo>
                  <a:pt x="271487" y="579120"/>
                </a:lnTo>
                <a:lnTo>
                  <a:pt x="270090" y="600710"/>
                </a:lnTo>
                <a:lnTo>
                  <a:pt x="270090" y="617220"/>
                </a:lnTo>
                <a:lnTo>
                  <a:pt x="154343" y="617220"/>
                </a:lnTo>
                <a:lnTo>
                  <a:pt x="154343" y="732790"/>
                </a:lnTo>
                <a:lnTo>
                  <a:pt x="203657" y="732790"/>
                </a:lnTo>
                <a:lnTo>
                  <a:pt x="199174" y="741680"/>
                </a:lnTo>
                <a:lnTo>
                  <a:pt x="195795" y="750570"/>
                </a:lnTo>
                <a:lnTo>
                  <a:pt x="193662" y="760730"/>
                </a:lnTo>
                <a:lnTo>
                  <a:pt x="192925" y="770890"/>
                </a:lnTo>
                <a:lnTo>
                  <a:pt x="0" y="770890"/>
                </a:lnTo>
                <a:lnTo>
                  <a:pt x="0" y="810260"/>
                </a:lnTo>
                <a:lnTo>
                  <a:pt x="66776" y="810260"/>
                </a:lnTo>
                <a:lnTo>
                  <a:pt x="0" y="960120"/>
                </a:lnTo>
                <a:lnTo>
                  <a:pt x="0" y="963930"/>
                </a:lnTo>
                <a:lnTo>
                  <a:pt x="7594" y="1002030"/>
                </a:lnTo>
                <a:lnTo>
                  <a:pt x="28282" y="1032510"/>
                </a:lnTo>
                <a:lnTo>
                  <a:pt x="58953" y="1052830"/>
                </a:lnTo>
                <a:lnTo>
                  <a:pt x="96456" y="1060450"/>
                </a:lnTo>
                <a:lnTo>
                  <a:pt x="115760" y="1060450"/>
                </a:lnTo>
                <a:lnTo>
                  <a:pt x="153263" y="1052830"/>
                </a:lnTo>
                <a:lnTo>
                  <a:pt x="183934" y="1032510"/>
                </a:lnTo>
                <a:lnTo>
                  <a:pt x="190830" y="1022350"/>
                </a:lnTo>
                <a:lnTo>
                  <a:pt x="204622" y="1002030"/>
                </a:lnTo>
                <a:lnTo>
                  <a:pt x="208419" y="982980"/>
                </a:lnTo>
                <a:lnTo>
                  <a:pt x="212217" y="963930"/>
                </a:lnTo>
                <a:lnTo>
                  <a:pt x="212217" y="960120"/>
                </a:lnTo>
                <a:lnTo>
                  <a:pt x="205422" y="944880"/>
                </a:lnTo>
                <a:lnTo>
                  <a:pt x="170040" y="865466"/>
                </a:lnTo>
                <a:lnTo>
                  <a:pt x="170040" y="982980"/>
                </a:lnTo>
                <a:lnTo>
                  <a:pt x="161734" y="998220"/>
                </a:lnTo>
                <a:lnTo>
                  <a:pt x="149326" y="1010920"/>
                </a:lnTo>
                <a:lnTo>
                  <a:pt x="133718" y="1018540"/>
                </a:lnTo>
                <a:lnTo>
                  <a:pt x="115760" y="1022350"/>
                </a:lnTo>
                <a:lnTo>
                  <a:pt x="96456" y="1022350"/>
                </a:lnTo>
                <a:lnTo>
                  <a:pt x="78498" y="1018540"/>
                </a:lnTo>
                <a:lnTo>
                  <a:pt x="62890" y="1010920"/>
                </a:lnTo>
                <a:lnTo>
                  <a:pt x="50482" y="998220"/>
                </a:lnTo>
                <a:lnTo>
                  <a:pt x="42151" y="982980"/>
                </a:lnTo>
                <a:lnTo>
                  <a:pt x="170040" y="982980"/>
                </a:lnTo>
                <a:lnTo>
                  <a:pt x="170040" y="865466"/>
                </a:lnTo>
                <a:lnTo>
                  <a:pt x="163233" y="850188"/>
                </a:lnTo>
                <a:lnTo>
                  <a:pt x="163233" y="944880"/>
                </a:lnTo>
                <a:lnTo>
                  <a:pt x="48983" y="944880"/>
                </a:lnTo>
                <a:lnTo>
                  <a:pt x="106108" y="816610"/>
                </a:lnTo>
                <a:lnTo>
                  <a:pt x="163233" y="944880"/>
                </a:lnTo>
                <a:lnTo>
                  <a:pt x="163233" y="850188"/>
                </a:lnTo>
                <a:lnTo>
                  <a:pt x="148272" y="816610"/>
                </a:lnTo>
                <a:lnTo>
                  <a:pt x="145440" y="810260"/>
                </a:lnTo>
                <a:lnTo>
                  <a:pt x="203657" y="810260"/>
                </a:lnTo>
                <a:lnTo>
                  <a:pt x="212496" y="821690"/>
                </a:lnTo>
                <a:lnTo>
                  <a:pt x="223520" y="831850"/>
                </a:lnTo>
                <a:lnTo>
                  <a:pt x="236385" y="840740"/>
                </a:lnTo>
                <a:lnTo>
                  <a:pt x="250799" y="845820"/>
                </a:lnTo>
                <a:lnTo>
                  <a:pt x="250799" y="1079500"/>
                </a:lnTo>
                <a:lnTo>
                  <a:pt x="212217" y="1079500"/>
                </a:lnTo>
                <a:lnTo>
                  <a:pt x="189712" y="1084580"/>
                </a:lnTo>
                <a:lnTo>
                  <a:pt x="171310" y="1097280"/>
                </a:lnTo>
                <a:lnTo>
                  <a:pt x="158889" y="1115060"/>
                </a:lnTo>
                <a:lnTo>
                  <a:pt x="154343" y="1137920"/>
                </a:lnTo>
                <a:lnTo>
                  <a:pt x="154343" y="1195070"/>
                </a:lnTo>
                <a:lnTo>
                  <a:pt x="385851" y="1195070"/>
                </a:lnTo>
                <a:lnTo>
                  <a:pt x="385851" y="1156970"/>
                </a:lnTo>
                <a:lnTo>
                  <a:pt x="1157541" y="1156970"/>
                </a:lnTo>
                <a:lnTo>
                  <a:pt x="1157541" y="732790"/>
                </a:lnTo>
                <a:lnTo>
                  <a:pt x="1196136" y="732790"/>
                </a:lnTo>
                <a:lnTo>
                  <a:pt x="1196136" y="693420"/>
                </a:lnTo>
                <a:lnTo>
                  <a:pt x="1196136" y="655320"/>
                </a:lnTo>
                <a:lnTo>
                  <a:pt x="1196136" y="617220"/>
                </a:lnTo>
                <a:close/>
              </a:path>
            </a:pathLst>
          </a:custGeom>
          <a:solidFill>
            <a:srgbClr val="FBFDF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object 1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4678" y="22988"/>
            <a:ext cx="2505074" cy="438149"/>
          </a:xfrm>
          <a:prstGeom prst="rect">
            <a:avLst/>
          </a:prstGeom>
        </p:spPr>
      </p:pic>
      <p:sp>
        <p:nvSpPr>
          <p:cNvPr id="20" name="object 20"/>
          <p:cNvSpPr txBox="1"/>
          <p:nvPr/>
        </p:nvSpPr>
        <p:spPr>
          <a:xfrm>
            <a:off x="606844" y="3129951"/>
            <a:ext cx="2200910" cy="1604645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065" marR="5080" indent="-635" algn="ctr">
              <a:lnSpc>
                <a:spcPct val="105300"/>
              </a:lnSpc>
              <a:spcBef>
                <a:spcPts val="20"/>
              </a:spcBef>
            </a:pPr>
            <a:r>
              <a:rPr sz="1650" spc="160" dirty="0">
                <a:solidFill>
                  <a:srgbClr val="FFFFFF"/>
                </a:solidFill>
                <a:latin typeface="Lucida Sans"/>
                <a:cs typeface="Lucida Sans"/>
              </a:rPr>
              <a:t>Get</a:t>
            </a:r>
            <a:r>
              <a:rPr sz="1650" spc="229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650" spc="125" dirty="0">
                <a:solidFill>
                  <a:srgbClr val="FFFFFF"/>
                </a:solidFill>
                <a:latin typeface="Lucida Sans"/>
                <a:cs typeface="Lucida Sans"/>
              </a:rPr>
              <a:t>to</a:t>
            </a:r>
            <a:r>
              <a:rPr sz="1650" spc="229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650" spc="105" dirty="0">
                <a:solidFill>
                  <a:srgbClr val="FFFFFF"/>
                </a:solidFill>
                <a:latin typeface="Lucida Sans"/>
                <a:cs typeface="Lucida Sans"/>
              </a:rPr>
              <a:t>know</a:t>
            </a:r>
            <a:r>
              <a:rPr sz="1650" spc="23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650" spc="135" dirty="0">
                <a:solidFill>
                  <a:srgbClr val="FFFFFF"/>
                </a:solidFill>
                <a:latin typeface="Lucida Sans"/>
                <a:cs typeface="Lucida Sans"/>
              </a:rPr>
              <a:t>your </a:t>
            </a:r>
            <a:r>
              <a:rPr sz="1650" spc="145" dirty="0">
                <a:solidFill>
                  <a:srgbClr val="FFFFFF"/>
                </a:solidFill>
                <a:latin typeface="Lucida Sans"/>
                <a:cs typeface="Lucida Sans"/>
              </a:rPr>
              <a:t>legislators.</a:t>
            </a:r>
            <a:r>
              <a:rPr sz="1650" spc="26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650" spc="160" dirty="0">
                <a:solidFill>
                  <a:srgbClr val="FFFFFF"/>
                </a:solidFill>
                <a:latin typeface="Lucida Sans"/>
                <a:cs typeface="Lucida Sans"/>
              </a:rPr>
              <a:t>Invite </a:t>
            </a:r>
            <a:r>
              <a:rPr sz="1650" spc="150" dirty="0">
                <a:solidFill>
                  <a:srgbClr val="FFFFFF"/>
                </a:solidFill>
                <a:latin typeface="Lucida Sans"/>
                <a:cs typeface="Lucida Sans"/>
              </a:rPr>
              <a:t>them</a:t>
            </a:r>
            <a:r>
              <a:rPr sz="1650" spc="229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650" spc="125" dirty="0">
                <a:solidFill>
                  <a:srgbClr val="FFFFFF"/>
                </a:solidFill>
                <a:latin typeface="Lucida Sans"/>
                <a:cs typeface="Lucida Sans"/>
              </a:rPr>
              <a:t>to</a:t>
            </a:r>
            <a:r>
              <a:rPr sz="1650" spc="23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650" spc="150" dirty="0">
                <a:solidFill>
                  <a:srgbClr val="FFFFFF"/>
                </a:solidFill>
                <a:latin typeface="Lucida Sans"/>
                <a:cs typeface="Lucida Sans"/>
              </a:rPr>
              <a:t>visit</a:t>
            </a:r>
            <a:r>
              <a:rPr sz="1650" spc="23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650" spc="135" dirty="0">
                <a:solidFill>
                  <a:srgbClr val="FFFFFF"/>
                </a:solidFill>
                <a:latin typeface="Lucida Sans"/>
                <a:cs typeface="Lucida Sans"/>
              </a:rPr>
              <a:t>your </a:t>
            </a:r>
            <a:r>
              <a:rPr sz="1650" spc="185" dirty="0">
                <a:solidFill>
                  <a:srgbClr val="FFFFFF"/>
                </a:solidFill>
                <a:latin typeface="Lucida Sans"/>
                <a:cs typeface="Lucida Sans"/>
              </a:rPr>
              <a:t>YSB.</a:t>
            </a:r>
            <a:r>
              <a:rPr sz="1650" spc="22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650" spc="155" dirty="0">
                <a:solidFill>
                  <a:srgbClr val="FFFFFF"/>
                </a:solidFill>
                <a:latin typeface="Lucida Sans"/>
                <a:cs typeface="Lucida Sans"/>
              </a:rPr>
              <a:t>Help</a:t>
            </a:r>
            <a:r>
              <a:rPr sz="1650" spc="22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650" spc="130" dirty="0">
                <a:solidFill>
                  <a:srgbClr val="FFFFFF"/>
                </a:solidFill>
                <a:latin typeface="Lucida Sans"/>
                <a:cs typeface="Lucida Sans"/>
              </a:rPr>
              <a:t>them</a:t>
            </a:r>
            <a:endParaRPr sz="1650">
              <a:latin typeface="Lucida Sans"/>
              <a:cs typeface="Lucida Sans"/>
            </a:endParaRPr>
          </a:p>
          <a:p>
            <a:pPr marL="76200" marR="68580" algn="ctr">
              <a:lnSpc>
                <a:spcPct val="105300"/>
              </a:lnSpc>
            </a:pPr>
            <a:r>
              <a:rPr sz="1650" spc="170" dirty="0">
                <a:solidFill>
                  <a:srgbClr val="FFFFFF"/>
                </a:solidFill>
                <a:latin typeface="Lucida Sans"/>
                <a:cs typeface="Lucida Sans"/>
              </a:rPr>
              <a:t>understand</a:t>
            </a:r>
            <a:r>
              <a:rPr sz="1650" spc="22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650" spc="135" dirty="0">
                <a:solidFill>
                  <a:srgbClr val="FFFFFF"/>
                </a:solidFill>
                <a:latin typeface="Lucida Sans"/>
                <a:cs typeface="Lucida Sans"/>
              </a:rPr>
              <a:t>what </a:t>
            </a:r>
            <a:r>
              <a:rPr sz="1650" spc="145" dirty="0">
                <a:solidFill>
                  <a:srgbClr val="FFFFFF"/>
                </a:solidFill>
                <a:latin typeface="Lucida Sans"/>
                <a:cs typeface="Lucida Sans"/>
              </a:rPr>
              <a:t>you</a:t>
            </a:r>
            <a:r>
              <a:rPr sz="1650" spc="22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650" spc="70" dirty="0">
                <a:solidFill>
                  <a:srgbClr val="FFFFFF"/>
                </a:solidFill>
                <a:latin typeface="Lucida Sans"/>
                <a:cs typeface="Lucida Sans"/>
              </a:rPr>
              <a:t>do.</a:t>
            </a:r>
            <a:endParaRPr sz="1650">
              <a:latin typeface="Lucida Sans"/>
              <a:cs typeface="Lucida Sans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xfrm>
            <a:off x="746088" y="399637"/>
            <a:ext cx="7560945" cy="7486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750" spc="1075" dirty="0"/>
              <a:t>HOW</a:t>
            </a:r>
            <a:r>
              <a:rPr sz="4750" spc="305" dirty="0"/>
              <a:t> </a:t>
            </a:r>
            <a:r>
              <a:rPr sz="4750" spc="685" dirty="0"/>
              <a:t>TO</a:t>
            </a:r>
            <a:r>
              <a:rPr sz="4750" spc="305" dirty="0"/>
              <a:t> </a:t>
            </a:r>
            <a:r>
              <a:rPr sz="4750" spc="484" dirty="0"/>
              <a:t>GET</a:t>
            </a:r>
            <a:r>
              <a:rPr sz="4750" spc="305" dirty="0"/>
              <a:t> </a:t>
            </a:r>
            <a:r>
              <a:rPr sz="4750" spc="730" dirty="0"/>
              <a:t>INVOLVED</a:t>
            </a:r>
            <a:endParaRPr sz="4750"/>
          </a:p>
        </p:txBody>
      </p:sp>
      <p:sp>
        <p:nvSpPr>
          <p:cNvPr id="22" name="object 22"/>
          <p:cNvSpPr txBox="1"/>
          <p:nvPr/>
        </p:nvSpPr>
        <p:spPr>
          <a:xfrm>
            <a:off x="6093622" y="3145913"/>
            <a:ext cx="1957070" cy="1604645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 marR="5080" algn="ctr">
              <a:lnSpc>
                <a:spcPct val="105300"/>
              </a:lnSpc>
              <a:spcBef>
                <a:spcPts val="20"/>
              </a:spcBef>
            </a:pPr>
            <a:r>
              <a:rPr sz="1650" spc="160" dirty="0">
                <a:solidFill>
                  <a:srgbClr val="FFFFFF"/>
                </a:solidFill>
                <a:latin typeface="Lucida Sans"/>
                <a:cs typeface="Lucida Sans"/>
              </a:rPr>
              <a:t>Offer</a:t>
            </a:r>
            <a:r>
              <a:rPr sz="1650" spc="22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650" spc="165" dirty="0">
                <a:solidFill>
                  <a:srgbClr val="FFFFFF"/>
                </a:solidFill>
                <a:latin typeface="Lucida Sans"/>
                <a:cs typeface="Lucida Sans"/>
              </a:rPr>
              <a:t>testimony </a:t>
            </a:r>
            <a:r>
              <a:rPr sz="1650" spc="95" dirty="0">
                <a:solidFill>
                  <a:srgbClr val="FFFFFF"/>
                </a:solidFill>
                <a:latin typeface="Lucida Sans"/>
                <a:cs typeface="Lucida Sans"/>
              </a:rPr>
              <a:t>on</a:t>
            </a:r>
            <a:r>
              <a:rPr sz="1650" spc="22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650" spc="120" dirty="0">
                <a:solidFill>
                  <a:srgbClr val="FFFFFF"/>
                </a:solidFill>
                <a:latin typeface="Lucida Sans"/>
                <a:cs typeface="Lucida Sans"/>
              </a:rPr>
              <a:t>issues</a:t>
            </a:r>
            <a:endParaRPr sz="1650">
              <a:latin typeface="Lucida Sans"/>
              <a:cs typeface="Lucida Sans"/>
            </a:endParaRPr>
          </a:p>
          <a:p>
            <a:pPr marL="83820" marR="76200" algn="ctr">
              <a:lnSpc>
                <a:spcPct val="105300"/>
              </a:lnSpc>
            </a:pPr>
            <a:r>
              <a:rPr sz="1650" spc="150" dirty="0">
                <a:solidFill>
                  <a:srgbClr val="FFFFFF"/>
                </a:solidFill>
                <a:latin typeface="Lucida Sans"/>
                <a:cs typeface="Lucida Sans"/>
              </a:rPr>
              <a:t>impacting</a:t>
            </a:r>
            <a:r>
              <a:rPr sz="1650" spc="24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650" spc="105" dirty="0">
                <a:solidFill>
                  <a:srgbClr val="FFFFFF"/>
                </a:solidFill>
                <a:latin typeface="Lucida Sans"/>
                <a:cs typeface="Lucida Sans"/>
              </a:rPr>
              <a:t>you, </a:t>
            </a:r>
            <a:r>
              <a:rPr sz="1650" spc="135" dirty="0">
                <a:solidFill>
                  <a:srgbClr val="FFFFFF"/>
                </a:solidFill>
                <a:latin typeface="Lucida Sans"/>
                <a:cs typeface="Lucida Sans"/>
              </a:rPr>
              <a:t>this</a:t>
            </a:r>
            <a:r>
              <a:rPr sz="1650" spc="22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650" spc="145" dirty="0">
                <a:solidFill>
                  <a:srgbClr val="FFFFFF"/>
                </a:solidFill>
                <a:latin typeface="Lucida Sans"/>
                <a:cs typeface="Lucida Sans"/>
              </a:rPr>
              <a:t>can</a:t>
            </a:r>
            <a:r>
              <a:rPr sz="1650" spc="22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650" spc="114" dirty="0">
                <a:solidFill>
                  <a:srgbClr val="FFFFFF"/>
                </a:solidFill>
                <a:latin typeface="Lucida Sans"/>
                <a:cs typeface="Lucida Sans"/>
              </a:rPr>
              <a:t>be</a:t>
            </a:r>
            <a:r>
              <a:rPr sz="1650" spc="22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650" spc="45" dirty="0">
                <a:solidFill>
                  <a:srgbClr val="FFFFFF"/>
                </a:solidFill>
                <a:latin typeface="Lucida Sans"/>
                <a:cs typeface="Lucida Sans"/>
              </a:rPr>
              <a:t>in </a:t>
            </a:r>
            <a:r>
              <a:rPr sz="1650" spc="165" dirty="0">
                <a:solidFill>
                  <a:srgbClr val="FFFFFF"/>
                </a:solidFill>
                <a:latin typeface="Lucida Sans"/>
                <a:cs typeface="Lucida Sans"/>
              </a:rPr>
              <a:t>support</a:t>
            </a:r>
            <a:r>
              <a:rPr sz="1650" spc="22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650" spc="100" dirty="0">
                <a:solidFill>
                  <a:srgbClr val="FFFFFF"/>
                </a:solidFill>
                <a:latin typeface="Lucida Sans"/>
                <a:cs typeface="Lucida Sans"/>
              </a:rPr>
              <a:t>or</a:t>
            </a:r>
            <a:r>
              <a:rPr sz="1650" spc="22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650" spc="45" dirty="0">
                <a:solidFill>
                  <a:srgbClr val="FFFFFF"/>
                </a:solidFill>
                <a:latin typeface="Lucida Sans"/>
                <a:cs typeface="Lucida Sans"/>
              </a:rPr>
              <a:t>in</a:t>
            </a:r>
            <a:endParaRPr sz="1650">
              <a:latin typeface="Lucida Sans"/>
              <a:cs typeface="Lucida Sans"/>
            </a:endParaRPr>
          </a:p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650" spc="145" dirty="0">
                <a:solidFill>
                  <a:srgbClr val="FFFFFF"/>
                </a:solidFill>
                <a:latin typeface="Lucida Sans"/>
                <a:cs typeface="Lucida Sans"/>
              </a:rPr>
              <a:t>opposition.</a:t>
            </a:r>
            <a:endParaRPr sz="1650">
              <a:latin typeface="Lucida Sans"/>
              <a:cs typeface="Lucida San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541176" y="1063789"/>
            <a:ext cx="4658360" cy="3028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800" dirty="0">
                <a:solidFill>
                  <a:srgbClr val="FFFFFF"/>
                </a:solidFill>
                <a:latin typeface="Arial Black"/>
                <a:cs typeface="Arial Black"/>
              </a:rPr>
              <a:t>Legislators</a:t>
            </a:r>
            <a:r>
              <a:rPr sz="1800" spc="36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800" dirty="0">
                <a:solidFill>
                  <a:srgbClr val="FFFFFF"/>
                </a:solidFill>
                <a:latin typeface="Arial Black"/>
                <a:cs typeface="Arial Black"/>
              </a:rPr>
              <a:t>need</a:t>
            </a:r>
            <a:r>
              <a:rPr sz="1800" spc="36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800" dirty="0">
                <a:solidFill>
                  <a:srgbClr val="FFFFFF"/>
                </a:solidFill>
                <a:latin typeface="Arial Black"/>
                <a:cs typeface="Arial Black"/>
              </a:rPr>
              <a:t>to</a:t>
            </a:r>
            <a:r>
              <a:rPr sz="1800" spc="36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800" dirty="0">
                <a:solidFill>
                  <a:srgbClr val="FFFFFF"/>
                </a:solidFill>
                <a:latin typeface="Arial Black"/>
                <a:cs typeface="Arial Black"/>
              </a:rPr>
              <a:t>hear</a:t>
            </a:r>
            <a:r>
              <a:rPr sz="1800" spc="36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800" spc="80" dirty="0">
                <a:solidFill>
                  <a:srgbClr val="FFFFFF"/>
                </a:solidFill>
                <a:latin typeface="Arial Black"/>
                <a:cs typeface="Arial Black"/>
              </a:rPr>
              <a:t>from</a:t>
            </a:r>
            <a:r>
              <a:rPr sz="1800" spc="36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800" spc="55" dirty="0">
                <a:solidFill>
                  <a:srgbClr val="FFFFFF"/>
                </a:solidFill>
                <a:latin typeface="Arial Black"/>
                <a:cs typeface="Arial Black"/>
              </a:rPr>
              <a:t>you!</a:t>
            </a:r>
            <a:endParaRPr sz="1800">
              <a:latin typeface="Arial Black"/>
              <a:cs typeface="Arial Blac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152067" y="3145913"/>
            <a:ext cx="2461895" cy="1339850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430530" marR="422909" algn="ctr">
              <a:lnSpc>
                <a:spcPct val="105300"/>
              </a:lnSpc>
              <a:spcBef>
                <a:spcPts val="20"/>
              </a:spcBef>
            </a:pPr>
            <a:r>
              <a:rPr sz="1650" spc="185" dirty="0">
                <a:solidFill>
                  <a:srgbClr val="FFFFFF"/>
                </a:solidFill>
                <a:latin typeface="Lucida Sans"/>
                <a:cs typeface="Lucida Sans"/>
              </a:rPr>
              <a:t>Support</a:t>
            </a:r>
            <a:r>
              <a:rPr sz="1650" spc="22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650" spc="135" dirty="0">
                <a:solidFill>
                  <a:srgbClr val="FFFFFF"/>
                </a:solidFill>
                <a:latin typeface="Lucida Sans"/>
                <a:cs typeface="Lucida Sans"/>
              </a:rPr>
              <a:t>your </a:t>
            </a:r>
            <a:r>
              <a:rPr sz="1650" spc="175" dirty="0">
                <a:solidFill>
                  <a:srgbClr val="FFFFFF"/>
                </a:solidFill>
                <a:latin typeface="Lucida Sans"/>
                <a:cs typeface="Lucida Sans"/>
              </a:rPr>
              <a:t>Chapter'</a:t>
            </a:r>
            <a:r>
              <a:rPr sz="1650" spc="-35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650" spc="-50" dirty="0">
                <a:solidFill>
                  <a:srgbClr val="FFFFFF"/>
                </a:solidFill>
                <a:latin typeface="Lucida Sans"/>
                <a:cs typeface="Lucida Sans"/>
              </a:rPr>
              <a:t>s</a:t>
            </a:r>
            <a:endParaRPr sz="1650">
              <a:latin typeface="Lucida Sans"/>
              <a:cs typeface="Lucida Sans"/>
            </a:endParaRPr>
          </a:p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650" spc="165" dirty="0">
                <a:solidFill>
                  <a:srgbClr val="FFFFFF"/>
                </a:solidFill>
                <a:latin typeface="Lucida Sans"/>
                <a:cs typeface="Lucida Sans"/>
              </a:rPr>
              <a:t>Legislative</a:t>
            </a:r>
            <a:r>
              <a:rPr sz="1650" spc="23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650" spc="135" dirty="0">
                <a:solidFill>
                  <a:srgbClr val="FFFFFF"/>
                </a:solidFill>
                <a:latin typeface="Lucida Sans"/>
                <a:cs typeface="Lucida Sans"/>
              </a:rPr>
              <a:t>Meeting.</a:t>
            </a:r>
            <a:endParaRPr sz="1650">
              <a:latin typeface="Lucida Sans"/>
              <a:cs typeface="Lucida Sans"/>
            </a:endParaRPr>
          </a:p>
          <a:p>
            <a:pPr marL="352425" marR="344805" algn="ctr">
              <a:lnSpc>
                <a:spcPct val="105300"/>
              </a:lnSpc>
            </a:pPr>
            <a:r>
              <a:rPr sz="1650" spc="160" dirty="0">
                <a:solidFill>
                  <a:srgbClr val="FFFFFF"/>
                </a:solidFill>
                <a:latin typeface="Lucida Sans"/>
                <a:cs typeface="Lucida Sans"/>
              </a:rPr>
              <a:t>Invite,</a:t>
            </a:r>
            <a:r>
              <a:rPr sz="1650" spc="22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650" spc="145" dirty="0">
                <a:solidFill>
                  <a:srgbClr val="FFFFFF"/>
                </a:solidFill>
                <a:latin typeface="Lucida Sans"/>
                <a:cs typeface="Lucida Sans"/>
              </a:rPr>
              <a:t>Attend, </a:t>
            </a:r>
            <a:r>
              <a:rPr sz="1650" spc="120" dirty="0">
                <a:solidFill>
                  <a:srgbClr val="FFFFFF"/>
                </a:solidFill>
                <a:latin typeface="Lucida Sans"/>
                <a:cs typeface="Lucida Sans"/>
              </a:rPr>
              <a:t>Engage</a:t>
            </a:r>
            <a:endParaRPr sz="1650">
              <a:latin typeface="Lucida Sans"/>
              <a:cs typeface="Lucida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</TotalTime>
  <Words>716</Words>
  <Application>Microsoft Office PowerPoint</Application>
  <PresentationFormat>Custom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Arial Narrow</vt:lpstr>
      <vt:lpstr>Lucida Sans</vt:lpstr>
      <vt:lpstr>Lucida Sans Unicode</vt:lpstr>
      <vt:lpstr>Tahoma</vt:lpstr>
      <vt:lpstr>Trebuchet MS</vt:lpstr>
      <vt:lpstr>Office Theme</vt:lpstr>
      <vt:lpstr>LOBBYING &amp; ADVOCATING FOR YOUR YSB</vt:lpstr>
      <vt:lpstr>ABOUT ME</vt:lpstr>
      <vt:lpstr>WHAT IS LOBBYING?</vt:lpstr>
      <vt:lpstr>CONNECTICUT STATE LEGISLATURE</vt:lpstr>
      <vt:lpstr>Key Dates</vt:lpstr>
      <vt:lpstr>The Connecticut General Assembly is a “Part time Legislature” which means most Members have other jobs.</vt:lpstr>
      <vt:lpstr>How a Bill Becomes a Law</vt:lpstr>
      <vt:lpstr>BUDGETARY PROCESS</vt:lpstr>
      <vt:lpstr>HOW TO GET INVOLVED</vt:lpstr>
      <vt:lpstr>COMMUNICATION IS KEY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Lobbying &amp; Advocating (920 × 518 px)</dc:title>
  <dc:creator>Kathryn Dube</dc:creator>
  <cp:keywords>DAFOIJgbv9E,BACbOoLGvqs</cp:keywords>
  <cp:lastModifiedBy>Kathryn Dube</cp:lastModifiedBy>
  <cp:revision>2</cp:revision>
  <dcterms:created xsi:type="dcterms:W3CDTF">2024-09-13T16:39:40Z</dcterms:created>
  <dcterms:modified xsi:type="dcterms:W3CDTF">2024-09-17T18:49:23Z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2024-09-13T00:00:00Z</vt:filetime>
  </property>
  <property fmtid="{D5CDD505-2E9C-101B-9397-08002B2CF9AE}" pid="3" name="Creator">
    <vt:lpwstr>Canva</vt:lpwstr>
  </property>
  <property fmtid="{D5CDD505-2E9C-101B-9397-08002B2CF9AE}" pid="4" name="LastSaved">
    <vt:filetime>2024-09-13T00:00:00Z</vt:filetime>
  </property>
  <property fmtid="{D5CDD505-2E9C-101B-9397-08002B2CF9AE}" pid="5" name="Producer">
    <vt:lpwstr>Canva</vt:lpwstr>
  </property>
</Properties>
</file>