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66" r:id="rId5"/>
    <p:sldId id="259" r:id="rId6"/>
    <p:sldId id="268" r:id="rId7"/>
    <p:sldId id="261" r:id="rId8"/>
    <p:sldId id="263" r:id="rId9"/>
    <p:sldId id="260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hryn Dube" userId="846fbc5a6800adc5" providerId="LiveId" clId="{F8A6697C-0F68-4F5C-88A7-5F23C16DD25F}"/>
    <pc:docChg chg="modSld">
      <pc:chgData name="Kathryn Dube" userId="846fbc5a6800adc5" providerId="LiveId" clId="{F8A6697C-0F68-4F5C-88A7-5F23C16DD25F}" dt="2024-09-17T17:02:10.221" v="9" actId="14100"/>
      <pc:docMkLst>
        <pc:docMk/>
      </pc:docMkLst>
      <pc:sldChg chg="modSp mod">
        <pc:chgData name="Kathryn Dube" userId="846fbc5a6800adc5" providerId="LiveId" clId="{F8A6697C-0F68-4F5C-88A7-5F23C16DD25F}" dt="2024-09-17T17:01:24.626" v="7" actId="20577"/>
        <pc:sldMkLst>
          <pc:docMk/>
          <pc:sldMk cId="430447933" sldId="256"/>
        </pc:sldMkLst>
        <pc:spChg chg="mod">
          <ac:chgData name="Kathryn Dube" userId="846fbc5a6800adc5" providerId="LiveId" clId="{F8A6697C-0F68-4F5C-88A7-5F23C16DD25F}" dt="2024-09-17T17:01:24.626" v="7" actId="20577"/>
          <ac:spMkLst>
            <pc:docMk/>
            <pc:sldMk cId="430447933" sldId="256"/>
            <ac:spMk id="3" creationId="{00000000-0000-0000-0000-000000000000}"/>
          </ac:spMkLst>
        </pc:spChg>
      </pc:sldChg>
      <pc:sldChg chg="modSp mod">
        <pc:chgData name="Kathryn Dube" userId="846fbc5a6800adc5" providerId="LiveId" clId="{F8A6697C-0F68-4F5C-88A7-5F23C16DD25F}" dt="2024-09-17T17:01:45.659" v="8" actId="20577"/>
        <pc:sldMkLst>
          <pc:docMk/>
          <pc:sldMk cId="716714138" sldId="258"/>
        </pc:sldMkLst>
        <pc:spChg chg="mod">
          <ac:chgData name="Kathryn Dube" userId="846fbc5a6800adc5" providerId="LiveId" clId="{F8A6697C-0F68-4F5C-88A7-5F23C16DD25F}" dt="2024-09-17T17:01:45.659" v="8" actId="20577"/>
          <ac:spMkLst>
            <pc:docMk/>
            <pc:sldMk cId="716714138" sldId="258"/>
            <ac:spMk id="2" creationId="{00000000-0000-0000-0000-000000000000}"/>
          </ac:spMkLst>
        </pc:spChg>
      </pc:sldChg>
      <pc:sldChg chg="modSp mod">
        <pc:chgData name="Kathryn Dube" userId="846fbc5a6800adc5" providerId="LiveId" clId="{F8A6697C-0F68-4F5C-88A7-5F23C16DD25F}" dt="2024-09-17T17:02:10.221" v="9" actId="14100"/>
        <pc:sldMkLst>
          <pc:docMk/>
          <pc:sldMk cId="2252354901" sldId="263"/>
        </pc:sldMkLst>
        <pc:spChg chg="mod">
          <ac:chgData name="Kathryn Dube" userId="846fbc5a6800adc5" providerId="LiveId" clId="{F8A6697C-0F68-4F5C-88A7-5F23C16DD25F}" dt="2024-09-17T17:02:10.221" v="9" actId="14100"/>
          <ac:spMkLst>
            <pc:docMk/>
            <pc:sldMk cId="2252354901" sldId="263"/>
            <ac:spMk id="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11FA8-AB42-4020-BC5D-9B5469357FC9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0FA8B-B4EE-4413-947D-E437595D06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11FA8-AB42-4020-BC5D-9B5469357FC9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0FA8B-B4EE-4413-947D-E437595D06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11FA8-AB42-4020-BC5D-9B5469357FC9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0FA8B-B4EE-4413-947D-E437595D061A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11FA8-AB42-4020-BC5D-9B5469357FC9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0FA8B-B4EE-4413-947D-E437595D061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11FA8-AB42-4020-BC5D-9B5469357FC9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0FA8B-B4EE-4413-947D-E437595D06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11FA8-AB42-4020-BC5D-9B5469357FC9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0FA8B-B4EE-4413-947D-E437595D061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11FA8-AB42-4020-BC5D-9B5469357FC9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0FA8B-B4EE-4413-947D-E437595D06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11FA8-AB42-4020-BC5D-9B5469357FC9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0FA8B-B4EE-4413-947D-E437595D06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11FA8-AB42-4020-BC5D-9B5469357FC9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0FA8B-B4EE-4413-947D-E437595D06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11FA8-AB42-4020-BC5D-9B5469357FC9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0FA8B-B4EE-4413-947D-E437595D061A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11FA8-AB42-4020-BC5D-9B5469357FC9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0FA8B-B4EE-4413-947D-E437595D061A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C3911FA8-AB42-4020-BC5D-9B5469357FC9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2960FA8B-B4EE-4413-947D-E437595D061A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772400" cy="1295400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YSB 101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2057400"/>
            <a:ext cx="6400800" cy="3048000"/>
          </a:xfrm>
        </p:spPr>
        <p:txBody>
          <a:bodyPr>
            <a:normAutofit/>
          </a:bodyPr>
          <a:lstStyle/>
          <a:p>
            <a:r>
              <a:rPr lang="en-US" sz="3600" dirty="0"/>
              <a:t>ACU: Administration and Management </a:t>
            </a:r>
          </a:p>
          <a:p>
            <a:endParaRPr lang="en-US" sz="3600" dirty="0"/>
          </a:p>
        </p:txBody>
      </p:sp>
      <p:pic>
        <p:nvPicPr>
          <p:cNvPr id="2050" name="Picture 2" descr="Administration Icon - Download in Glyph Style">
            <a:extLst>
              <a:ext uri="{FF2B5EF4-FFF2-40B4-BE49-F238E27FC236}">
                <a16:creationId xmlns:a16="http://schemas.microsoft.com/office/drawing/2014/main" id="{4D46E60E-CB22-460A-8365-2CDBD2CCAD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3200401"/>
            <a:ext cx="1981200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04479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Reach out  to CYSA Board, Chapter members and Chapter Reps</a:t>
            </a:r>
          </a:p>
          <a:p>
            <a:r>
              <a:rPr lang="en-US" dirty="0"/>
              <a:t>Connect with YSBs similar to yours</a:t>
            </a:r>
          </a:p>
          <a:p>
            <a:r>
              <a:rPr lang="en-US" dirty="0"/>
              <a:t>Consider similar models for programs/issues you are facing</a:t>
            </a:r>
          </a:p>
          <a:p>
            <a:pPr lvl="1"/>
            <a:r>
              <a:rPr lang="en-US" dirty="0"/>
              <a:t>Models for prevention work, school-based health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Help</a:t>
            </a:r>
          </a:p>
        </p:txBody>
      </p:sp>
    </p:spTree>
    <p:extLst>
      <p:ext uri="{BB962C8B-B14F-4D97-AF65-F5344CB8AC3E}">
        <p14:creationId xmlns:p14="http://schemas.microsoft.com/office/powerpoint/2010/main" val="4166877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2209800"/>
            <a:ext cx="7408333" cy="3450696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b="1" dirty="0"/>
              <a:t>Are the lead local prevention agencies </a:t>
            </a:r>
          </a:p>
          <a:p>
            <a:pPr marL="0" lvl="0" indent="0">
              <a:buNone/>
            </a:pPr>
            <a:r>
              <a:rPr lang="en-US" b="1" dirty="0"/>
              <a:t>     in Connecticut </a:t>
            </a:r>
            <a:r>
              <a:rPr lang="en-US" dirty="0"/>
              <a:t>to promote the well being of young people.</a:t>
            </a:r>
          </a:p>
          <a:p>
            <a:pPr lvl="0"/>
            <a:r>
              <a:rPr lang="en-US" b="1" dirty="0"/>
              <a:t>Mobilize their communities</a:t>
            </a:r>
            <a:r>
              <a:rPr lang="en-US" dirty="0"/>
              <a:t> to encourage citizens, institutions, service organizations, and decision-makers to plan programs and strategies that foster positive youth and family development.</a:t>
            </a:r>
          </a:p>
          <a:p>
            <a:pPr lvl="0"/>
            <a:r>
              <a:rPr lang="en-US" b="1" dirty="0"/>
              <a:t>Provide ongoing assessment</a:t>
            </a:r>
            <a:r>
              <a:rPr lang="en-US" dirty="0"/>
              <a:t> of youth concerns/issues and coordinate communities to maximize the use of their resources to meet youth needs.</a:t>
            </a:r>
          </a:p>
          <a:p>
            <a:pPr lvl="0"/>
            <a:r>
              <a:rPr lang="en-US" b="1" dirty="0"/>
              <a:t>Offer opportunities for youth involvement</a:t>
            </a:r>
            <a:r>
              <a:rPr lang="en-US" dirty="0"/>
              <a:t> in community policy decisions affecting their development.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8151" y="830962"/>
            <a:ext cx="8467725" cy="769238"/>
          </a:xfrm>
        </p:spPr>
        <p:txBody>
          <a:bodyPr>
            <a:normAutofit/>
          </a:bodyPr>
          <a:lstStyle/>
          <a:p>
            <a:r>
              <a:rPr lang="en-US" dirty="0"/>
              <a:t>YSBs…            </a:t>
            </a:r>
          </a:p>
        </p:txBody>
      </p:sp>
      <p:pic>
        <p:nvPicPr>
          <p:cNvPr id="3084" name="Picture 12" descr="back view of business man protects hands from what is falling from above.  man in a blue shirt with the sleeves rolled up sitting down holding a  severity on themselves. Stock Photo |">
            <a:extLst>
              <a:ext uri="{FF2B5EF4-FFF2-40B4-BE49-F238E27FC236}">
                <a16:creationId xmlns:a16="http://schemas.microsoft.com/office/drawing/2014/main" id="{8BC6B5E2-E08C-435F-A6C7-2CC68D92AB9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60" t="4374" r="4020" b="2363"/>
          <a:stretch/>
        </p:blipFill>
        <p:spPr bwMode="auto">
          <a:xfrm>
            <a:off x="990600" y="5486971"/>
            <a:ext cx="807595" cy="1224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6" name="Picture 14" descr="Business Man Holding Something Heavy Above Stock Photo 125086046 |  Shutterstock">
            <a:extLst>
              <a:ext uri="{FF2B5EF4-FFF2-40B4-BE49-F238E27FC236}">
                <a16:creationId xmlns:a16="http://schemas.microsoft.com/office/drawing/2014/main" id="{FBF1FAF7-FD77-4343-A529-2808FAFEFA4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90" t="12564" r="1" b="7143"/>
          <a:stretch/>
        </p:blipFill>
        <p:spPr bwMode="auto">
          <a:xfrm>
            <a:off x="4030900" y="5455136"/>
            <a:ext cx="798928" cy="1268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8" name="Picture 16" descr="Woman Holding Something Above Her Head Photos - Free &amp; Royalty-Free Stock  Photos from Dreamstime">
            <a:extLst>
              <a:ext uri="{FF2B5EF4-FFF2-40B4-BE49-F238E27FC236}">
                <a16:creationId xmlns:a16="http://schemas.microsoft.com/office/drawing/2014/main" id="{F0209224-7F5F-42D2-955B-3EBB1F3E70D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59" t="5634" r="22961" b="7042"/>
          <a:stretch/>
        </p:blipFill>
        <p:spPr bwMode="auto">
          <a:xfrm>
            <a:off x="6610323" y="5257799"/>
            <a:ext cx="798928" cy="1495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9314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YSBs in theory have a great deal of latitude to develop their own set of programs and services to meet the needs of their communities</a:t>
            </a:r>
          </a:p>
          <a:p>
            <a:pPr lvl="1"/>
            <a:r>
              <a:rPr lang="en-US" dirty="0"/>
              <a:t>Wide range of services and programs provided by YSBs across the State, each YSB unique to its area</a:t>
            </a:r>
          </a:p>
          <a:p>
            <a:r>
              <a:rPr lang="en-US" dirty="0"/>
              <a:t>Administration and Management of your YSB is essentially the bridge to your ship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Functional YSB</a:t>
            </a:r>
          </a:p>
        </p:txBody>
      </p:sp>
    </p:spTree>
    <p:extLst>
      <p:ext uri="{BB962C8B-B14F-4D97-AF65-F5344CB8AC3E}">
        <p14:creationId xmlns:p14="http://schemas.microsoft.com/office/powerpoint/2010/main" val="7167141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9802" y="2101049"/>
            <a:ext cx="7408333" cy="345069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Municipal vs Non-profit</a:t>
            </a:r>
          </a:p>
          <a:p>
            <a:pPr lvl="1"/>
            <a:r>
              <a:rPr lang="en-US" dirty="0"/>
              <a:t>Role of the Board, development of polices, staffing</a:t>
            </a:r>
          </a:p>
          <a:p>
            <a:r>
              <a:rPr lang="en-US" dirty="0"/>
              <a:t>Regional vs Town/City </a:t>
            </a:r>
          </a:p>
          <a:p>
            <a:r>
              <a:rPr lang="en-US" dirty="0"/>
              <a:t>Needs and demographics of your community</a:t>
            </a:r>
          </a:p>
          <a:p>
            <a:r>
              <a:rPr lang="en-US" dirty="0"/>
              <a:t>Existence of other resources</a:t>
            </a:r>
          </a:p>
          <a:p>
            <a:r>
              <a:rPr lang="en-US" dirty="0"/>
              <a:t>Community allies and stakeholders</a:t>
            </a:r>
          </a:p>
          <a:p>
            <a:pPr lvl="1"/>
            <a:r>
              <a:rPr lang="en-US" dirty="0"/>
              <a:t>*Level of support*</a:t>
            </a:r>
          </a:p>
          <a:p>
            <a:r>
              <a:rPr lang="en-US" dirty="0"/>
              <a:t>Vision for the YSB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Primary factors that influence the ACU functions of a YSB</a:t>
            </a:r>
          </a:p>
        </p:txBody>
      </p:sp>
      <p:pic>
        <p:nvPicPr>
          <p:cNvPr id="1026" name="Picture 2" descr="11 Characteristics Of Organisational Culture | Marketing91">
            <a:extLst>
              <a:ext uri="{FF2B5EF4-FFF2-40B4-BE49-F238E27FC236}">
                <a16:creationId xmlns:a16="http://schemas.microsoft.com/office/drawing/2014/main" id="{692639F3-1FB7-47D3-BCEA-B654CBF894A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94" t="16948" r="11632" b="18146"/>
          <a:stretch/>
        </p:blipFill>
        <p:spPr bwMode="auto">
          <a:xfrm>
            <a:off x="5562600" y="3837494"/>
            <a:ext cx="3505200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91182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209800"/>
            <a:ext cx="7408333" cy="4572000"/>
          </a:xfrm>
        </p:spPr>
        <p:txBody>
          <a:bodyPr numCol="2">
            <a:normAutofit fontScale="92500" lnSpcReduction="20000"/>
          </a:bodyPr>
          <a:lstStyle/>
          <a:p>
            <a:r>
              <a:rPr lang="en-US" dirty="0"/>
              <a:t>Staff Recruitment and Supervision</a:t>
            </a:r>
            <a:endParaRPr lang="en-US" sz="2000" dirty="0"/>
          </a:p>
          <a:p>
            <a:r>
              <a:rPr lang="en-US" dirty="0"/>
              <a:t>Maintenance of Organizational Structure</a:t>
            </a:r>
            <a:endParaRPr lang="en-US" sz="2000" dirty="0"/>
          </a:p>
          <a:p>
            <a:r>
              <a:rPr lang="en-US" dirty="0"/>
              <a:t>Monitoring of Subcontractors</a:t>
            </a:r>
            <a:endParaRPr lang="en-US" sz="2000" dirty="0"/>
          </a:p>
          <a:p>
            <a:r>
              <a:rPr lang="en-US" dirty="0"/>
              <a:t>Financial Management – Budgets, Grants, etc.</a:t>
            </a:r>
            <a:endParaRPr lang="en-US" sz="2000" dirty="0"/>
          </a:p>
          <a:p>
            <a:r>
              <a:rPr lang="en-US" dirty="0"/>
              <a:t>Filing Regulations and Implementation</a:t>
            </a:r>
            <a:endParaRPr lang="en-US" sz="2000" dirty="0"/>
          </a:p>
          <a:p>
            <a:r>
              <a:rPr lang="en-US" dirty="0"/>
              <a:t>Management and Information Services (MIS)</a:t>
            </a:r>
            <a:endParaRPr lang="en-US" sz="2000" dirty="0"/>
          </a:p>
          <a:p>
            <a:r>
              <a:rPr lang="en-US" dirty="0"/>
              <a:t>Policy Development </a:t>
            </a:r>
          </a:p>
          <a:p>
            <a:r>
              <a:rPr lang="en-US" dirty="0"/>
              <a:t>State Funding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Legal, Insurance &amp; Tax Issues </a:t>
            </a:r>
          </a:p>
          <a:p>
            <a:r>
              <a:rPr lang="en-US" dirty="0"/>
              <a:t>Staff Evaluation and Development</a:t>
            </a:r>
            <a:endParaRPr lang="en-US" sz="2000" dirty="0"/>
          </a:p>
          <a:p>
            <a:r>
              <a:rPr lang="en-US" dirty="0"/>
              <a:t>Facility Management</a:t>
            </a:r>
            <a:endParaRPr lang="en-US" sz="2000" dirty="0"/>
          </a:p>
          <a:p>
            <a:r>
              <a:rPr lang="en-US" dirty="0"/>
              <a:t>Marketing</a:t>
            </a:r>
            <a:endParaRPr lang="en-US" sz="2000" dirty="0"/>
          </a:p>
          <a:p>
            <a:r>
              <a:rPr lang="en-US" dirty="0"/>
              <a:t>Decision Making</a:t>
            </a:r>
            <a:endParaRPr lang="en-US" sz="2000" dirty="0"/>
          </a:p>
          <a:p>
            <a:r>
              <a:rPr lang="en-US" dirty="0"/>
              <a:t>Staff Morale and Burn-out Prevention</a:t>
            </a:r>
          </a:p>
          <a:p>
            <a:r>
              <a:rPr lang="en-US" dirty="0"/>
              <a:t>Casework and Clinical Supervision</a:t>
            </a:r>
            <a:endParaRPr lang="en-US" sz="2000" dirty="0"/>
          </a:p>
          <a:p>
            <a:r>
              <a:rPr lang="en-US" dirty="0"/>
              <a:t>Board Management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ACU: Administration and Management</a:t>
            </a:r>
          </a:p>
        </p:txBody>
      </p:sp>
    </p:spTree>
    <p:extLst>
      <p:ext uri="{BB962C8B-B14F-4D97-AF65-F5344CB8AC3E}">
        <p14:creationId xmlns:p14="http://schemas.microsoft.com/office/powerpoint/2010/main" val="1304826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680839"/>
            <a:ext cx="8229600" cy="5181600"/>
          </a:xfrm>
        </p:spPr>
        <p:txBody>
          <a:bodyPr numCol="2">
            <a:normAutofit fontScale="92500" lnSpcReduction="10000"/>
          </a:bodyPr>
          <a:lstStyle/>
          <a:p>
            <a:endParaRPr lang="en-US" sz="2000" dirty="0"/>
          </a:p>
          <a:p>
            <a:r>
              <a:rPr lang="en-US" sz="2000" dirty="0"/>
              <a:t>Leadership</a:t>
            </a:r>
          </a:p>
          <a:p>
            <a:pPr lvl="1"/>
            <a:r>
              <a:rPr lang="en-US" sz="2000" dirty="0"/>
              <a:t>Decision Making</a:t>
            </a:r>
          </a:p>
          <a:p>
            <a:pPr lvl="1"/>
            <a:r>
              <a:rPr lang="en-US" sz="2000" dirty="0"/>
              <a:t>Policy Development </a:t>
            </a:r>
          </a:p>
          <a:p>
            <a:pPr lvl="1"/>
            <a:r>
              <a:rPr lang="en-US" sz="2000" dirty="0"/>
              <a:t>Maintenance of Organizational Structure</a:t>
            </a:r>
          </a:p>
          <a:p>
            <a:pPr lvl="1"/>
            <a:r>
              <a:rPr lang="en-US" sz="2000" dirty="0"/>
              <a:t>Marketing</a:t>
            </a:r>
          </a:p>
          <a:p>
            <a:pPr lvl="2"/>
            <a:r>
              <a:rPr lang="en-US" dirty="0"/>
              <a:t>Staying current –use of social media</a:t>
            </a:r>
          </a:p>
          <a:p>
            <a:pPr marL="627063" lvl="2" indent="0">
              <a:buNone/>
            </a:pPr>
            <a:endParaRPr lang="en-US" dirty="0"/>
          </a:p>
          <a:p>
            <a:r>
              <a:rPr lang="en-US" sz="2000" dirty="0"/>
              <a:t>Structural/Operational</a:t>
            </a:r>
          </a:p>
          <a:p>
            <a:pPr lvl="1"/>
            <a:r>
              <a:rPr lang="en-US" sz="2000" dirty="0"/>
              <a:t>Management and Information Services (MIS) </a:t>
            </a:r>
          </a:p>
          <a:p>
            <a:pPr lvl="1"/>
            <a:r>
              <a:rPr lang="en-US" sz="2000" dirty="0"/>
              <a:t>Facility Management</a:t>
            </a:r>
          </a:p>
          <a:p>
            <a:pPr marL="301943" lvl="1" indent="0">
              <a:buNone/>
            </a:pP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Financial Management </a:t>
            </a:r>
          </a:p>
          <a:p>
            <a:pPr lvl="1"/>
            <a:r>
              <a:rPr lang="en-US" sz="2000" dirty="0"/>
              <a:t>Budgets, Grants, </a:t>
            </a:r>
            <a:r>
              <a:rPr lang="en-US" sz="2000" dirty="0" err="1"/>
              <a:t>etc</a:t>
            </a:r>
            <a:endParaRPr lang="en-US" sz="2000" dirty="0"/>
          </a:p>
          <a:p>
            <a:pPr lvl="1"/>
            <a:r>
              <a:rPr lang="en-US" sz="2000" dirty="0"/>
              <a:t>Monitoring of Subcontractors</a:t>
            </a:r>
          </a:p>
          <a:p>
            <a:pPr lvl="1"/>
            <a:r>
              <a:rPr lang="en-US" sz="2000" dirty="0"/>
              <a:t>Filing Regulations and Implementation</a:t>
            </a:r>
          </a:p>
          <a:p>
            <a:pPr lvl="1"/>
            <a:r>
              <a:rPr lang="en-US" sz="2000" dirty="0"/>
              <a:t>Legal, Insurance &amp; Tax Issues </a:t>
            </a:r>
          </a:p>
          <a:p>
            <a:pPr lvl="1"/>
            <a:r>
              <a:rPr lang="en-US" sz="2000" dirty="0"/>
              <a:t>State Funding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sz="2000" dirty="0"/>
          </a:p>
          <a:p>
            <a:pPr marL="301943" lvl="1" indent="0">
              <a:buNone/>
            </a:pPr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642872"/>
          </a:xfrm>
        </p:spPr>
        <p:txBody>
          <a:bodyPr>
            <a:normAutofit/>
          </a:bodyPr>
          <a:lstStyle/>
          <a:p>
            <a:r>
              <a:rPr lang="en-US" dirty="0"/>
              <a:t>Administration (Thinking) </a:t>
            </a:r>
            <a:br>
              <a:rPr lang="en-US" dirty="0"/>
            </a:br>
            <a:r>
              <a:rPr lang="en-US" dirty="0"/>
              <a:t>YSBs</a:t>
            </a:r>
          </a:p>
        </p:txBody>
      </p:sp>
      <p:pic>
        <p:nvPicPr>
          <p:cNvPr id="1026" name="Picture 2" descr="There Is a Difference between Probate and Trust Administration - Legacy  Design Strategies - An Estate and Business Planning Law Firm">
            <a:extLst>
              <a:ext uri="{FF2B5EF4-FFF2-40B4-BE49-F238E27FC236}">
                <a16:creationId xmlns:a16="http://schemas.microsoft.com/office/drawing/2014/main" id="{98A9A9D7-757C-4CC0-91E9-F13675C0BBB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78" r="4348" b="31305"/>
          <a:stretch/>
        </p:blipFill>
        <p:spPr bwMode="auto">
          <a:xfrm>
            <a:off x="4267200" y="5314825"/>
            <a:ext cx="2424946" cy="1204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9581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209800"/>
            <a:ext cx="7408333" cy="39624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Staff Recruitment and Supervision</a:t>
            </a:r>
          </a:p>
          <a:p>
            <a:pPr lvl="1"/>
            <a:r>
              <a:rPr lang="en-US" sz="1800" dirty="0"/>
              <a:t>Job market, working from home</a:t>
            </a:r>
          </a:p>
          <a:p>
            <a:endParaRPr lang="en-US" sz="2000" dirty="0"/>
          </a:p>
          <a:p>
            <a:r>
              <a:rPr lang="en-US" sz="2000" dirty="0"/>
              <a:t>Staff Evaluation and Development</a:t>
            </a:r>
            <a:endParaRPr lang="en-US" sz="1800" dirty="0"/>
          </a:p>
          <a:p>
            <a:endParaRPr lang="en-US" sz="2000" dirty="0"/>
          </a:p>
          <a:p>
            <a:r>
              <a:rPr lang="en-US" sz="2000" dirty="0"/>
              <a:t>Staff Morale and Burn-out Prevention</a:t>
            </a:r>
          </a:p>
          <a:p>
            <a:pPr lvl="1"/>
            <a:r>
              <a:rPr lang="en-US" sz="1600" dirty="0"/>
              <a:t>Impact of the pandemic</a:t>
            </a:r>
          </a:p>
          <a:p>
            <a:pPr lvl="1"/>
            <a:r>
              <a:rPr lang="en-US" sz="1600" dirty="0"/>
              <a:t>And, as you know, it’s challenging work</a:t>
            </a:r>
          </a:p>
          <a:p>
            <a:endParaRPr lang="en-US" sz="2000" dirty="0"/>
          </a:p>
          <a:p>
            <a:r>
              <a:rPr lang="en-US" sz="2000" dirty="0"/>
              <a:t>Casework and Clinical Supervision</a:t>
            </a:r>
          </a:p>
          <a:p>
            <a:endParaRPr lang="en-US" sz="2000" dirty="0"/>
          </a:p>
          <a:p>
            <a:r>
              <a:rPr lang="en-US" sz="2000" dirty="0"/>
              <a:t>Board Management</a:t>
            </a:r>
          </a:p>
          <a:p>
            <a:pPr lvl="1"/>
            <a:r>
              <a:rPr lang="en-US" sz="1700" dirty="0"/>
              <a:t>Engagement/Politics</a:t>
            </a:r>
          </a:p>
          <a:p>
            <a:endParaRPr lang="en-US" sz="2000" dirty="0"/>
          </a:p>
          <a:p>
            <a:pPr lvl="1"/>
            <a:endParaRPr lang="en-US" sz="1600" dirty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642872"/>
          </a:xfrm>
        </p:spPr>
        <p:txBody>
          <a:bodyPr>
            <a:normAutofit/>
          </a:bodyPr>
          <a:lstStyle/>
          <a:p>
            <a:r>
              <a:rPr lang="en-US" dirty="0"/>
              <a:t>Management (Doing)</a:t>
            </a:r>
            <a:br>
              <a:rPr lang="en-US" dirty="0"/>
            </a:br>
            <a:r>
              <a:rPr lang="en-US" dirty="0"/>
              <a:t>YSBs</a:t>
            </a:r>
          </a:p>
        </p:txBody>
      </p:sp>
      <p:pic>
        <p:nvPicPr>
          <p:cNvPr id="2050" name="Picture 2" descr="The 10 biggest challenges businesses face today (and need consultants for)  - Hiscox Business Blog">
            <a:extLst>
              <a:ext uri="{FF2B5EF4-FFF2-40B4-BE49-F238E27FC236}">
                <a16:creationId xmlns:a16="http://schemas.microsoft.com/office/drawing/2014/main" id="{C20E30C3-5A99-43EE-8833-17DC9E89EE7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48" t="5754" r="14277" b="5900"/>
          <a:stretch/>
        </p:blipFill>
        <p:spPr bwMode="auto">
          <a:xfrm>
            <a:off x="5257800" y="3233929"/>
            <a:ext cx="3429000" cy="1642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99576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76435" y="2514600"/>
            <a:ext cx="7448365" cy="3725333"/>
          </a:xfrm>
        </p:spPr>
        <p:txBody>
          <a:bodyPr/>
          <a:lstStyle/>
          <a:p>
            <a:pPr lvl="1"/>
            <a:r>
              <a:rPr lang="en-US" dirty="0"/>
              <a:t>Competition for funding and constant need for advocacy</a:t>
            </a:r>
          </a:p>
          <a:p>
            <a:pPr lvl="2"/>
            <a:r>
              <a:rPr lang="en-US" dirty="0"/>
              <a:t>Data collection </a:t>
            </a:r>
          </a:p>
          <a:p>
            <a:pPr lvl="2"/>
            <a:r>
              <a:rPr lang="en-US" dirty="0"/>
              <a:t>Data driven and evidence-based approaches</a:t>
            </a:r>
          </a:p>
          <a:p>
            <a:pPr lvl="1"/>
            <a:r>
              <a:rPr lang="en-US" dirty="0"/>
              <a:t>Telling our stories</a:t>
            </a:r>
          </a:p>
          <a:p>
            <a:pPr lvl="1"/>
            <a:r>
              <a:rPr lang="en-US" dirty="0"/>
              <a:t>Engagement and activation of CYSA membership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Challenges for YSBs and CYSA</a:t>
            </a:r>
          </a:p>
        </p:txBody>
      </p:sp>
      <p:pic>
        <p:nvPicPr>
          <p:cNvPr id="1028" name="Picture 4" descr="11 Big SEO Challenges You'll Face in Your Career">
            <a:extLst>
              <a:ext uri="{FF2B5EF4-FFF2-40B4-BE49-F238E27FC236}">
                <a16:creationId xmlns:a16="http://schemas.microsoft.com/office/drawing/2014/main" id="{49B7D48A-183C-4774-BE2E-B051D9E7BA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4572000"/>
            <a:ext cx="2952750" cy="1552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23549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675466"/>
            <a:ext cx="7408333" cy="3953933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“Budgeting money in vs money out”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Excel and </a:t>
            </a:r>
            <a:r>
              <a:rPr lang="en-US" dirty="0" err="1"/>
              <a:t>Googlesheets</a:t>
            </a:r>
            <a:endParaRPr lang="en-US" dirty="0"/>
          </a:p>
          <a:p>
            <a:pPr lvl="1">
              <a:lnSpc>
                <a:spcPct val="120000"/>
              </a:lnSpc>
            </a:pPr>
            <a:r>
              <a:rPr lang="en-US" dirty="0"/>
              <a:t>QuickBooks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“Time management and motivating staff”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Organizational tools and calendars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Strategic Planning – setting priorities</a:t>
            </a:r>
          </a:p>
          <a:p>
            <a:pPr lvl="2">
              <a:lnSpc>
                <a:spcPct val="120000"/>
              </a:lnSpc>
            </a:pPr>
            <a:r>
              <a:rPr lang="en-US" dirty="0"/>
              <a:t>Needs, values, philosophy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Organizational Leadership</a:t>
            </a:r>
          </a:p>
          <a:p>
            <a:endParaRPr lang="en-US" dirty="0"/>
          </a:p>
          <a:p>
            <a:pPr marL="301943" lvl="1" indent="0">
              <a:buNone/>
            </a:pPr>
            <a:r>
              <a:rPr lang="en-US" dirty="0"/>
              <a:t> 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 Questions posed at Registration</a:t>
            </a:r>
          </a:p>
        </p:txBody>
      </p:sp>
    </p:spTree>
    <p:extLst>
      <p:ext uri="{BB962C8B-B14F-4D97-AF65-F5344CB8AC3E}">
        <p14:creationId xmlns:p14="http://schemas.microsoft.com/office/powerpoint/2010/main" val="25368458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455</TotalTime>
  <Words>482</Words>
  <Application>Microsoft Office PowerPoint</Application>
  <PresentationFormat>On-screen Show (4:3)</PresentationFormat>
  <Paragraphs>104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Candara</vt:lpstr>
      <vt:lpstr>Symbol</vt:lpstr>
      <vt:lpstr>Waveform</vt:lpstr>
      <vt:lpstr>     YSB 101 </vt:lpstr>
      <vt:lpstr>YSBs…            </vt:lpstr>
      <vt:lpstr>Functional YSB</vt:lpstr>
      <vt:lpstr>Primary factors that influence the ACU functions of a YSB</vt:lpstr>
      <vt:lpstr>ACU: Administration and Management</vt:lpstr>
      <vt:lpstr>Administration (Thinking)  YSBs</vt:lpstr>
      <vt:lpstr>Management (Doing) YSBs</vt:lpstr>
      <vt:lpstr>Challenges for YSBs and CYSA</vt:lpstr>
      <vt:lpstr> Questions posed at Registration</vt:lpstr>
      <vt:lpstr>Finding Help</vt:lpstr>
    </vt:vector>
  </TitlesOfParts>
  <Company>Town of Madison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Considerations for Counseling Services</dc:title>
  <dc:creator>cochrans</dc:creator>
  <cp:lastModifiedBy>Kathryn Dube</cp:lastModifiedBy>
  <cp:revision>41</cp:revision>
  <dcterms:created xsi:type="dcterms:W3CDTF">2019-07-30T20:23:09Z</dcterms:created>
  <dcterms:modified xsi:type="dcterms:W3CDTF">2024-09-17T17:02:18Z</dcterms:modified>
</cp:coreProperties>
</file>