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301" r:id="rId2"/>
    <p:sldId id="258" r:id="rId3"/>
    <p:sldId id="300" r:id="rId4"/>
    <p:sldId id="285" r:id="rId5"/>
    <p:sldId id="289" r:id="rId6"/>
    <p:sldId id="282" r:id="rId7"/>
    <p:sldId id="297" r:id="rId8"/>
    <p:sldId id="273" r:id="rId9"/>
    <p:sldId id="291" r:id="rId10"/>
    <p:sldId id="256" r:id="rId11"/>
    <p:sldId id="298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6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FEA9F9-48B3-4C00-8B93-695B4F46372E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ACCDA1-0379-4465-9F61-0CAD22ED02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1268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ACCDA1-0379-4465-9F61-0CAD22ED02B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2411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7B487A-D573-920A-3FA6-5C355B6B02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9364D5B-0236-2F0B-A1B9-31A4D0A44D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4DB3E8-145B-342D-1436-663BBD78BE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46308-F186-4FB7-801C-72C022480604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AB1156-C00F-1C1E-FC44-200E7258CB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588417-C4AD-121E-7010-3B82B109AE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5047F-9154-491B-B5AE-6EC15B746F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2623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8464AF-228B-ACF3-9F1C-0934937333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23AD11E-8709-07C5-4908-A41AC1138A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2288D7-3E8D-98E4-772E-F8CE9313F0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46308-F186-4FB7-801C-72C022480604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BAC019-CB20-8E51-3404-7F5B554BD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CEB5B4-9FA6-46DD-2CD4-5A0B648307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5047F-9154-491B-B5AE-6EC15B746F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5080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037EFEF-3FBB-2ED8-0731-0B7251F6A00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B8ADFC7-5202-07E7-31AE-2BCF08104B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3E6FB4-C2EE-4FC0-FCC7-093DD06F59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46308-F186-4FB7-801C-72C022480604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3D8FF4-931E-5C6E-F4C3-C2A6B9A018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635AF6-1DC4-AB1C-9F8D-593DFB322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5047F-9154-491B-B5AE-6EC15B746F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1497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41293B-027A-2D36-832D-7DC89C688A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99984C-E487-F81C-CB51-8AA0056DC6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64A958-DE2D-33B7-0C3E-338BEFBD25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46308-F186-4FB7-801C-72C022480604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99C298-3532-C4D5-7843-B64A54FEF6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4836FA-6D68-0238-F1C9-C111AF86E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5047F-9154-491B-B5AE-6EC15B746F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1472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911717-E837-199E-22A6-3DA84C7FCE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B1741B-0D7A-AC4F-963E-1C40B184D5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C7C49F-E65A-67DA-E83E-EAEBED0D1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46308-F186-4FB7-801C-72C022480604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F1BA74-EE00-2AA2-FB42-497DBC075B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A457FD-5A18-EB0C-4032-0C2D4E3C3C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5047F-9154-491B-B5AE-6EC15B746F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9434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B40613-F118-2843-5961-37E345FC4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94BCEF-6E76-265F-DC92-08166EB84D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79E77D-4A17-F9EB-7D91-712187966E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598B7D-338A-9123-E764-B60C0DE56C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46308-F186-4FB7-801C-72C022480604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28F17C-B022-4FB3-9C31-44D2481625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52C750-0342-000B-6AB6-D81DF2287B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5047F-9154-491B-B5AE-6EC15B746F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1248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941E2C-DBBA-A760-58B7-E1DA3BF797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848CC4-997A-382C-5A69-D9E7DD9752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A194CF-9CAE-A878-D699-FFDD24F332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4FE3C0D-85D8-005C-46FD-D655298E41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2A00428-6B86-CFF3-6970-3233CCC729C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E3A8A3B-DB41-9D97-FD02-9B0F181CD1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46308-F186-4FB7-801C-72C022480604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E834FE9-C80B-FD03-43AE-7932BDE8D2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F83D1E4-C649-4C94-77EA-DAB52922BB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5047F-9154-491B-B5AE-6EC15B746F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0819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C1C6FC-51F8-CB8D-CD3B-3B99AE54CE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413D4E2-169A-63A6-592C-3D2E003E0A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46308-F186-4FB7-801C-72C022480604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3B7C4F6-C783-BFE8-7103-BA5D36C87F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65101E-9535-D049-0E49-AB9E17D3A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5047F-9154-491B-B5AE-6EC15B746F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9119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98EE134-F13F-C003-59A8-677FE8FDD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46308-F186-4FB7-801C-72C022480604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0CFEEF-8D77-D996-EBC4-6C84710D16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C86591-7F50-0F65-9CA2-AA8D124CFF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5047F-9154-491B-B5AE-6EC15B746F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7900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F56F7B-66EA-D110-5875-5828400647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E1ED87-1D0A-A525-B406-CD8B616F76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6C6144-6B60-58B1-50D3-DCEBB5C180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E1AC5F-79DC-AE9A-A863-DDACFC824A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46308-F186-4FB7-801C-72C022480604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5F3682-3FE9-E487-F14D-763497E142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9D254B-D5C6-03BA-75F2-8A3AB4ABC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5047F-9154-491B-B5AE-6EC15B746F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3108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48B09C-FB59-20F6-BECE-B3FF162AEC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2F9E873-1CC8-4306-7A14-7C67ECDE608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818F46-FDD9-F17A-54EB-4B818CE2FF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143B76-CA71-54FB-0998-72C1B765D3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46308-F186-4FB7-801C-72C022480604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6823EC-FF50-5BB3-23D9-508AD1CA79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74A72F-B577-944A-3891-9C522687E4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5047F-9154-491B-B5AE-6EC15B746F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0819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6DAA4A-43D1-DBAD-40A1-32B3604B7A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DB0868-98F1-8AEF-5F1E-B234690C56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359AEE-147E-B680-EE1D-D4FBD8B81B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5346308-F186-4FB7-801C-72C022480604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28BDC2-A215-1FC5-7F77-2D91852D75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3C85B7-CB7C-DD4A-5D25-40EE753319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5E5047F-9154-491B-B5AE-6EC15B746F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223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10" Type="http://schemas.openxmlformats.org/officeDocument/2006/relationships/image" Target="../media/image28.jpeg"/><Relationship Id="rId4" Type="http://schemas.openxmlformats.org/officeDocument/2006/relationships/image" Target="../media/image22.jpeg"/><Relationship Id="rId9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jpe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jpeg"/><Relationship Id="rId9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ahmyouth.org/ahms-programs-services-events-brochure/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hdphoto" Target="../media/hdphoto1.wdp"/><Relationship Id="rId7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95677DC1-7AB6-4962-9A2C-F855F93B80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376" y="5275390"/>
            <a:ext cx="3271146" cy="133708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E65665D-33F8-47DB-355E-CDCD9C221E4A}"/>
              </a:ext>
            </a:extLst>
          </p:cNvPr>
          <p:cNvSpPr/>
          <p:nvPr/>
        </p:nvSpPr>
        <p:spPr>
          <a:xfrm>
            <a:off x="-47767" y="239127"/>
            <a:ext cx="12192000" cy="20743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FEC710-1D2A-4019-89B4-491395B20A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75657" y="498574"/>
            <a:ext cx="9503737" cy="1314780"/>
          </a:xfrm>
        </p:spPr>
        <p:txBody>
          <a:bodyPr>
            <a:no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+mn-lt"/>
              </a:rPr>
              <a:t>Reaching Your Community Through a </a:t>
            </a:r>
            <a:br>
              <a:rPr lang="en-US" sz="4400" b="1" dirty="0">
                <a:solidFill>
                  <a:schemeClr val="bg1"/>
                </a:solidFill>
                <a:latin typeface="+mn-lt"/>
              </a:rPr>
            </a:br>
            <a:r>
              <a:rPr lang="en-US" sz="4400" b="1" dirty="0">
                <a:solidFill>
                  <a:schemeClr val="bg1"/>
                </a:solidFill>
                <a:latin typeface="+mn-lt"/>
              </a:rPr>
              <a:t>Multi-Media Marketing Approach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A9621BD-95A4-AB38-B9BF-FFD5869236F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34785"/>
          <a:stretch/>
        </p:blipFill>
        <p:spPr>
          <a:xfrm>
            <a:off x="4102754" y="2501521"/>
            <a:ext cx="5089014" cy="4110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7240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ay be an image of 6 people and text">
            <a:extLst>
              <a:ext uri="{FF2B5EF4-FFF2-40B4-BE49-F238E27FC236}">
                <a16:creationId xmlns:a16="http://schemas.microsoft.com/office/drawing/2014/main" id="{5E6EF6D4-C12E-BED7-7084-D03F36F4D3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9600" y="451093"/>
            <a:ext cx="3458182" cy="2592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ay be an image of text">
            <a:extLst>
              <a:ext uri="{FF2B5EF4-FFF2-40B4-BE49-F238E27FC236}">
                <a16:creationId xmlns:a16="http://schemas.microsoft.com/office/drawing/2014/main" id="{942A5091-6CA1-456C-3D0D-56791F69F9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4" t="-1" r="14331" b="21899"/>
          <a:stretch/>
        </p:blipFill>
        <p:spPr bwMode="auto">
          <a:xfrm>
            <a:off x="2302569" y="4146580"/>
            <a:ext cx="3033706" cy="2456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May be an image of 4 people, people smiling and text">
            <a:extLst>
              <a:ext uri="{FF2B5EF4-FFF2-40B4-BE49-F238E27FC236}">
                <a16:creationId xmlns:a16="http://schemas.microsoft.com/office/drawing/2014/main" id="{BE24D09D-D2F1-E0ED-58D2-8DEF73BCC0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7206" y="2705458"/>
            <a:ext cx="2957595" cy="2217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May be an image of text">
            <a:extLst>
              <a:ext uri="{FF2B5EF4-FFF2-40B4-BE49-F238E27FC236}">
                <a16:creationId xmlns:a16="http://schemas.microsoft.com/office/drawing/2014/main" id="{4B396762-C455-15FD-F4BA-C193A97E0A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2069" y="3719352"/>
            <a:ext cx="2592736" cy="2592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No photo description available.">
            <a:extLst>
              <a:ext uri="{FF2B5EF4-FFF2-40B4-BE49-F238E27FC236}">
                <a16:creationId xmlns:a16="http://schemas.microsoft.com/office/drawing/2014/main" id="{C45E904C-BAAF-9B92-7A86-C7773E07F0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98" y="225546"/>
            <a:ext cx="2282872" cy="3043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No photo description available.">
            <a:extLst>
              <a:ext uri="{FF2B5EF4-FFF2-40B4-BE49-F238E27FC236}">
                <a16:creationId xmlns:a16="http://schemas.microsoft.com/office/drawing/2014/main" id="{00C9A1CF-0E0F-AFA5-446F-4146FF5883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6054" y="32647"/>
            <a:ext cx="2445128" cy="2764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May be an image of 1 person and text">
            <a:extLst>
              <a:ext uri="{FF2B5EF4-FFF2-40B4-BE49-F238E27FC236}">
                <a16:creationId xmlns:a16="http://schemas.microsoft.com/office/drawing/2014/main" id="{4C228C8B-088C-5B7B-9756-A629039949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81" t="14606" r="14201" b="8127"/>
          <a:stretch/>
        </p:blipFill>
        <p:spPr bwMode="auto">
          <a:xfrm>
            <a:off x="9064846" y="4214346"/>
            <a:ext cx="2781223" cy="2456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May be an image of 2 people and text">
            <a:extLst>
              <a:ext uri="{FF2B5EF4-FFF2-40B4-BE49-F238E27FC236}">
                <a16:creationId xmlns:a16="http://schemas.microsoft.com/office/drawing/2014/main" id="{A5DCFA3D-B509-772C-2F09-557E092BA8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92" t="15292"/>
          <a:stretch/>
        </p:blipFill>
        <p:spPr bwMode="auto">
          <a:xfrm>
            <a:off x="6026988" y="4214346"/>
            <a:ext cx="2781224" cy="2511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May be an image of 5 people, people smiling and text">
            <a:extLst>
              <a:ext uri="{FF2B5EF4-FFF2-40B4-BE49-F238E27FC236}">
                <a16:creationId xmlns:a16="http://schemas.microsoft.com/office/drawing/2014/main" id="{685460A6-AC8A-2C1F-BF63-3BA978F8E8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8212" y="32647"/>
            <a:ext cx="3037857" cy="4050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64671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98D96AB-3377-1F8D-84B8-BDA7989AB2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18260" y="304800"/>
            <a:ext cx="2648803" cy="2648803"/>
          </a:xfrm>
          <a:prstGeom prst="rect">
            <a:avLst/>
          </a:prstGeom>
        </p:spPr>
      </p:pic>
      <p:pic>
        <p:nvPicPr>
          <p:cNvPr id="1030" name="Picture 6" descr="May be a graphic of text">
            <a:extLst>
              <a:ext uri="{FF2B5EF4-FFF2-40B4-BE49-F238E27FC236}">
                <a16:creationId xmlns:a16="http://schemas.microsoft.com/office/drawing/2014/main" id="{D79BEABC-8B9E-F127-A44E-7671842239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3370">
            <a:off x="10230431" y="2333196"/>
            <a:ext cx="1884532" cy="1884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No photo description available.">
            <a:extLst>
              <a:ext uri="{FF2B5EF4-FFF2-40B4-BE49-F238E27FC236}">
                <a16:creationId xmlns:a16="http://schemas.microsoft.com/office/drawing/2014/main" id="{803ED490-C479-51F3-1B40-F5D57E586F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16" y="204717"/>
            <a:ext cx="3662859" cy="3070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0D4F59E-6911-FD5D-0D64-CDD5260AC7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9888" y="3500651"/>
            <a:ext cx="2702257" cy="27022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AF019FF-4B96-CB33-74FF-8FA1DBD581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15268" y="4411638"/>
            <a:ext cx="2241645" cy="2241645"/>
          </a:xfrm>
          <a:prstGeom prst="rect">
            <a:avLst/>
          </a:prstGeom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id="{F0D670AA-21DA-C959-CAB3-01FCE909E4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40D10FF7-48D6-6655-E1AE-9C7C64A44E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8077554-32F8-D1B7-39A6-548284E0A8F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92364" y="610735"/>
            <a:ext cx="2964509" cy="3671254"/>
          </a:xfrm>
          <a:prstGeom prst="rect">
            <a:avLst/>
          </a:prstGeom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B3C75A21-3C35-9275-1B5B-CC8D5BFBC9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4301" y="3995952"/>
            <a:ext cx="2709648" cy="2709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DF84FB49-B546-855C-7B35-61A1010597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9533" y="3014598"/>
            <a:ext cx="2794080" cy="2794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7164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2000E9A6-1270-4E7A-A27D-2B9E5992AEDB}"/>
              </a:ext>
            </a:extLst>
          </p:cNvPr>
          <p:cNvSpPr/>
          <p:nvPr/>
        </p:nvSpPr>
        <p:spPr>
          <a:xfrm>
            <a:off x="0" y="6096544"/>
            <a:ext cx="12192000" cy="76145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C399EB29-FB65-493B-B8B2-880B9EA35BB6}"/>
              </a:ext>
            </a:extLst>
          </p:cNvPr>
          <p:cNvSpPr txBox="1">
            <a:spLocks/>
          </p:cNvSpPr>
          <p:nvPr/>
        </p:nvSpPr>
        <p:spPr>
          <a:xfrm>
            <a:off x="-237501" y="6193904"/>
            <a:ext cx="12838425" cy="6611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>
                <a:latin typeface="+mn-lt"/>
              </a:rPr>
              <a:t>AHM’s Website – Registrations, Resources, Donations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8A9941D-C577-4318-AF80-28E90B32CD92}"/>
              </a:ext>
            </a:extLst>
          </p:cNvPr>
          <p:cNvSpPr/>
          <p:nvPr/>
        </p:nvSpPr>
        <p:spPr>
          <a:xfrm>
            <a:off x="3299593" y="1890156"/>
            <a:ext cx="2721647" cy="1845697"/>
          </a:xfrm>
          <a:prstGeom prst="rect">
            <a:avLst/>
          </a:prstGeom>
          <a:solidFill>
            <a:schemeClr val="accent1">
              <a:lumMod val="40000"/>
              <a:lumOff val="60000"/>
              <a:alpha val="5098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B280286-F1B3-438B-AA62-4DA27B7AF93D}"/>
              </a:ext>
            </a:extLst>
          </p:cNvPr>
          <p:cNvSpPr/>
          <p:nvPr/>
        </p:nvSpPr>
        <p:spPr>
          <a:xfrm>
            <a:off x="6236115" y="1890156"/>
            <a:ext cx="2721647" cy="1845697"/>
          </a:xfrm>
          <a:prstGeom prst="rect">
            <a:avLst/>
          </a:prstGeom>
          <a:solidFill>
            <a:schemeClr val="accent1">
              <a:lumMod val="40000"/>
              <a:lumOff val="60000"/>
              <a:alpha val="5098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C889F69-5F14-4A80-BC10-FDEDD2A8ED92}"/>
              </a:ext>
            </a:extLst>
          </p:cNvPr>
          <p:cNvSpPr/>
          <p:nvPr/>
        </p:nvSpPr>
        <p:spPr>
          <a:xfrm>
            <a:off x="9140804" y="1883638"/>
            <a:ext cx="2721647" cy="1845697"/>
          </a:xfrm>
          <a:prstGeom prst="rect">
            <a:avLst/>
          </a:prstGeom>
          <a:solidFill>
            <a:schemeClr val="accent1">
              <a:lumMod val="40000"/>
              <a:lumOff val="60000"/>
              <a:alpha val="5098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697BCCA-B460-4748-A370-C84894BBDBA2}"/>
              </a:ext>
            </a:extLst>
          </p:cNvPr>
          <p:cNvSpPr/>
          <p:nvPr/>
        </p:nvSpPr>
        <p:spPr>
          <a:xfrm>
            <a:off x="0" y="0"/>
            <a:ext cx="12192000" cy="17120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5541EAE-C4F9-440B-997D-156E5BCAB825}"/>
              </a:ext>
            </a:extLst>
          </p:cNvPr>
          <p:cNvSpPr/>
          <p:nvPr/>
        </p:nvSpPr>
        <p:spPr>
          <a:xfrm>
            <a:off x="363071" y="1890156"/>
            <a:ext cx="2721647" cy="1845697"/>
          </a:xfrm>
          <a:prstGeom prst="rect">
            <a:avLst/>
          </a:prstGeom>
          <a:solidFill>
            <a:schemeClr val="accent1">
              <a:lumMod val="40000"/>
              <a:lumOff val="60000"/>
              <a:alpha val="5098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45181DB9-58E9-44E7-9C8A-83B856A79D7C}"/>
              </a:ext>
            </a:extLst>
          </p:cNvPr>
          <p:cNvSpPr txBox="1">
            <a:spLocks/>
          </p:cNvSpPr>
          <p:nvPr/>
        </p:nvSpPr>
        <p:spPr>
          <a:xfrm>
            <a:off x="329549" y="2281841"/>
            <a:ext cx="2721648" cy="111107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latin typeface="+mn-lt"/>
              </a:rPr>
              <a:t>Social</a:t>
            </a:r>
            <a:br>
              <a:rPr lang="en-US" b="1" dirty="0">
                <a:latin typeface="+mn-lt"/>
              </a:rPr>
            </a:br>
            <a:r>
              <a:rPr lang="en-US" b="1" dirty="0">
                <a:latin typeface="+mn-lt"/>
              </a:rPr>
              <a:t>Media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2B42BE36-3791-4CAA-A494-80FC131C675F}"/>
              </a:ext>
            </a:extLst>
          </p:cNvPr>
          <p:cNvSpPr txBox="1">
            <a:spLocks/>
          </p:cNvSpPr>
          <p:nvPr/>
        </p:nvSpPr>
        <p:spPr>
          <a:xfrm>
            <a:off x="3313663" y="2379201"/>
            <a:ext cx="2721647" cy="111107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b="1" dirty="0">
                <a:latin typeface="+mn-lt"/>
              </a:rPr>
              <a:t>Email Marketing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59FD0CA6-961E-497F-8DC9-690E346A56E1}"/>
              </a:ext>
            </a:extLst>
          </p:cNvPr>
          <p:cNvSpPr txBox="1">
            <a:spLocks/>
          </p:cNvSpPr>
          <p:nvPr/>
        </p:nvSpPr>
        <p:spPr>
          <a:xfrm>
            <a:off x="6236114" y="1790023"/>
            <a:ext cx="2721647" cy="19507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7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5200" b="1" dirty="0">
                <a:latin typeface="+mn-lt"/>
              </a:rPr>
              <a:t>Print</a:t>
            </a:r>
            <a:br>
              <a:rPr lang="en-US" sz="5200" b="1" dirty="0">
                <a:latin typeface="+mn-lt"/>
              </a:rPr>
            </a:br>
            <a:r>
              <a:rPr lang="en-US" sz="5200" b="1" dirty="0">
                <a:latin typeface="+mn-lt"/>
              </a:rPr>
              <a:t>Marketing </a:t>
            </a:r>
            <a:r>
              <a:rPr lang="en-US" sz="3600" b="1" dirty="0">
                <a:latin typeface="+mn-lt"/>
              </a:rPr>
              <a:t>with QR Codes</a:t>
            </a:r>
          </a:p>
        </p:txBody>
      </p:sp>
      <p:sp>
        <p:nvSpPr>
          <p:cNvPr id="18" name="Title 3">
            <a:extLst>
              <a:ext uri="{FF2B5EF4-FFF2-40B4-BE49-F238E27FC236}">
                <a16:creationId xmlns:a16="http://schemas.microsoft.com/office/drawing/2014/main" id="{A0DC97C0-E095-4F3C-BEF6-21126BD0C25C}"/>
              </a:ext>
            </a:extLst>
          </p:cNvPr>
          <p:cNvSpPr txBox="1">
            <a:spLocks/>
          </p:cNvSpPr>
          <p:nvPr/>
        </p:nvSpPr>
        <p:spPr>
          <a:xfrm>
            <a:off x="3192903" y="497152"/>
            <a:ext cx="8808067" cy="84504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5400" b="1" dirty="0">
                <a:solidFill>
                  <a:schemeClr val="bg1"/>
                </a:solidFill>
              </a:rPr>
              <a:t>Marketing your YSB- Strategy</a:t>
            </a:r>
          </a:p>
        </p:txBody>
      </p:sp>
      <p:pic>
        <p:nvPicPr>
          <p:cNvPr id="19" name="Picture 18" descr="Logo&#10;&#10;Description automatically generated">
            <a:extLst>
              <a:ext uri="{FF2B5EF4-FFF2-40B4-BE49-F238E27FC236}">
                <a16:creationId xmlns:a16="http://schemas.microsoft.com/office/drawing/2014/main" id="{AA9A9898-FFA4-4451-8195-32A2A0018D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28" y="309832"/>
            <a:ext cx="2787723" cy="1139482"/>
          </a:xfrm>
          <a:prstGeom prst="rect">
            <a:avLst/>
          </a:prstGeom>
        </p:spPr>
      </p:pic>
      <p:sp>
        <p:nvSpPr>
          <p:cNvPr id="24" name="Title 1">
            <a:extLst>
              <a:ext uri="{FF2B5EF4-FFF2-40B4-BE49-F238E27FC236}">
                <a16:creationId xmlns:a16="http://schemas.microsoft.com/office/drawing/2014/main" id="{A50CF508-EB73-4222-BAC2-75628F7B5E7B}"/>
              </a:ext>
            </a:extLst>
          </p:cNvPr>
          <p:cNvSpPr txBox="1">
            <a:spLocks/>
          </p:cNvSpPr>
          <p:nvPr/>
        </p:nvSpPr>
        <p:spPr>
          <a:xfrm>
            <a:off x="9172636" y="1772615"/>
            <a:ext cx="2721647" cy="17089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b="1" dirty="0">
                <a:latin typeface="+mn-lt"/>
              </a:rPr>
              <a:t>TV,</a:t>
            </a:r>
            <a:br>
              <a:rPr lang="en-US" sz="4400" b="1" dirty="0">
                <a:latin typeface="+mn-lt"/>
              </a:rPr>
            </a:br>
            <a:r>
              <a:rPr lang="en-US" sz="4400" b="1" dirty="0">
                <a:latin typeface="+mn-lt"/>
              </a:rPr>
              <a:t>Other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025A8B4-7F6C-4F8C-8013-1D638EFBC57B}"/>
              </a:ext>
            </a:extLst>
          </p:cNvPr>
          <p:cNvSpPr/>
          <p:nvPr/>
        </p:nvSpPr>
        <p:spPr>
          <a:xfrm>
            <a:off x="571500" y="4023359"/>
            <a:ext cx="2258786" cy="1602377"/>
          </a:xfrm>
          <a:prstGeom prst="rect">
            <a:avLst/>
          </a:prstGeom>
          <a:solidFill>
            <a:schemeClr val="accent4">
              <a:lumMod val="20000"/>
              <a:lumOff val="80000"/>
              <a:alpha val="65882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28DA841B-0AC4-4262-AA42-0A24CE269542}"/>
              </a:ext>
            </a:extLst>
          </p:cNvPr>
          <p:cNvSpPr txBox="1">
            <a:spLocks/>
          </p:cNvSpPr>
          <p:nvPr/>
        </p:nvSpPr>
        <p:spPr>
          <a:xfrm>
            <a:off x="571500" y="4023359"/>
            <a:ext cx="2258786" cy="16023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500" b="1" dirty="0">
                <a:latin typeface="+mn-lt"/>
              </a:rPr>
              <a:t>5 Channels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FFC0A19-1DCB-49D9-9B40-3BA8FBCBE5A4}"/>
              </a:ext>
            </a:extLst>
          </p:cNvPr>
          <p:cNvSpPr/>
          <p:nvPr/>
        </p:nvSpPr>
        <p:spPr>
          <a:xfrm>
            <a:off x="3246051" y="4019010"/>
            <a:ext cx="2660327" cy="1602377"/>
          </a:xfrm>
          <a:prstGeom prst="rect">
            <a:avLst/>
          </a:prstGeom>
          <a:solidFill>
            <a:schemeClr val="accent4">
              <a:lumMod val="20000"/>
              <a:lumOff val="80000"/>
              <a:alpha val="65882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36B581F6-75C6-4515-98FE-FA49BE61695A}"/>
              </a:ext>
            </a:extLst>
          </p:cNvPr>
          <p:cNvSpPr txBox="1">
            <a:spLocks/>
          </p:cNvSpPr>
          <p:nvPr/>
        </p:nvSpPr>
        <p:spPr>
          <a:xfrm>
            <a:off x="3313663" y="4014661"/>
            <a:ext cx="2447057" cy="16110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>
                <a:latin typeface="+mn-lt"/>
              </a:rPr>
              <a:t>Constant Contact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BAEFBB1-9D9A-4AF7-81C3-00EC45EC5C02}"/>
              </a:ext>
            </a:extLst>
          </p:cNvPr>
          <p:cNvSpPr/>
          <p:nvPr/>
        </p:nvSpPr>
        <p:spPr>
          <a:xfrm>
            <a:off x="6431282" y="4023359"/>
            <a:ext cx="2258786" cy="1602377"/>
          </a:xfrm>
          <a:prstGeom prst="rect">
            <a:avLst/>
          </a:prstGeom>
          <a:solidFill>
            <a:schemeClr val="accent4">
              <a:lumMod val="20000"/>
              <a:lumOff val="80000"/>
              <a:alpha val="65882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CCE5D858-0E14-4033-B3AB-E3C38A366110}"/>
              </a:ext>
            </a:extLst>
          </p:cNvPr>
          <p:cNvSpPr txBox="1">
            <a:spLocks/>
          </p:cNvSpPr>
          <p:nvPr/>
        </p:nvSpPr>
        <p:spPr>
          <a:xfrm>
            <a:off x="6431282" y="4084319"/>
            <a:ext cx="2258786" cy="15414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>
                <a:latin typeface="+mn-lt"/>
              </a:rPr>
              <a:t>Brochures</a:t>
            </a:r>
          </a:p>
          <a:p>
            <a:pPr algn="ctr"/>
            <a:r>
              <a:rPr lang="en-US" sz="2800" b="1" dirty="0">
                <a:latin typeface="+mn-lt"/>
              </a:rPr>
              <a:t>Flyers</a:t>
            </a:r>
          </a:p>
          <a:p>
            <a:pPr algn="ctr"/>
            <a:r>
              <a:rPr lang="en-US" sz="2800" b="1" dirty="0">
                <a:latin typeface="+mn-lt"/>
              </a:rPr>
              <a:t>Newsletters</a:t>
            </a:r>
          </a:p>
          <a:p>
            <a:pPr algn="ctr"/>
            <a:r>
              <a:rPr lang="en-US" sz="2800" b="1" dirty="0">
                <a:latin typeface="+mn-lt"/>
              </a:rPr>
              <a:t>Postcards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B7AEEC2-CF43-4595-BC8E-D1E20D47F752}"/>
              </a:ext>
            </a:extLst>
          </p:cNvPr>
          <p:cNvSpPr/>
          <p:nvPr/>
        </p:nvSpPr>
        <p:spPr>
          <a:xfrm>
            <a:off x="9361714" y="4023359"/>
            <a:ext cx="2258786" cy="1602377"/>
          </a:xfrm>
          <a:prstGeom prst="rect">
            <a:avLst/>
          </a:prstGeom>
          <a:solidFill>
            <a:schemeClr val="accent4">
              <a:lumMod val="20000"/>
              <a:lumOff val="80000"/>
              <a:alpha val="65882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1BF3FF4B-C7CB-40DA-AA60-1C870EE8FB2C}"/>
              </a:ext>
            </a:extLst>
          </p:cNvPr>
          <p:cNvSpPr txBox="1">
            <a:spLocks/>
          </p:cNvSpPr>
          <p:nvPr/>
        </p:nvSpPr>
        <p:spPr>
          <a:xfrm>
            <a:off x="9361714" y="4306225"/>
            <a:ext cx="2258786" cy="111107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600" b="1" dirty="0">
                <a:latin typeface="+mn-lt"/>
              </a:rPr>
              <a:t>Community Voice Channel</a:t>
            </a:r>
          </a:p>
          <a:p>
            <a:pPr algn="ctr"/>
            <a:r>
              <a:rPr lang="en-US" sz="2400" b="1" dirty="0">
                <a:latin typeface="+mn-lt"/>
              </a:rPr>
              <a:t>“AHM Today”</a:t>
            </a:r>
          </a:p>
        </p:txBody>
      </p:sp>
      <p:sp>
        <p:nvSpPr>
          <p:cNvPr id="40" name="Arrow: Down 39">
            <a:extLst>
              <a:ext uri="{FF2B5EF4-FFF2-40B4-BE49-F238E27FC236}">
                <a16:creationId xmlns:a16="http://schemas.microsoft.com/office/drawing/2014/main" id="{7379BB08-D127-4DAD-9C9C-FB8403681EF0}"/>
              </a:ext>
            </a:extLst>
          </p:cNvPr>
          <p:cNvSpPr/>
          <p:nvPr/>
        </p:nvSpPr>
        <p:spPr>
          <a:xfrm>
            <a:off x="1480451" y="5750376"/>
            <a:ext cx="287382" cy="26125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Arrow: Down 40">
            <a:extLst>
              <a:ext uri="{FF2B5EF4-FFF2-40B4-BE49-F238E27FC236}">
                <a16:creationId xmlns:a16="http://schemas.microsoft.com/office/drawing/2014/main" id="{249D1C16-1761-475D-A8F6-E45B6B6726BB}"/>
              </a:ext>
            </a:extLst>
          </p:cNvPr>
          <p:cNvSpPr/>
          <p:nvPr/>
        </p:nvSpPr>
        <p:spPr>
          <a:xfrm>
            <a:off x="4467499" y="5771281"/>
            <a:ext cx="287382" cy="26125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Arrow: Down 41">
            <a:extLst>
              <a:ext uri="{FF2B5EF4-FFF2-40B4-BE49-F238E27FC236}">
                <a16:creationId xmlns:a16="http://schemas.microsoft.com/office/drawing/2014/main" id="{4D021EE1-9F25-4459-B85E-54726DA4169F}"/>
              </a:ext>
            </a:extLst>
          </p:cNvPr>
          <p:cNvSpPr/>
          <p:nvPr/>
        </p:nvSpPr>
        <p:spPr>
          <a:xfrm>
            <a:off x="7416984" y="5771281"/>
            <a:ext cx="287382" cy="26125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Arrow: Down 42">
            <a:extLst>
              <a:ext uri="{FF2B5EF4-FFF2-40B4-BE49-F238E27FC236}">
                <a16:creationId xmlns:a16="http://schemas.microsoft.com/office/drawing/2014/main" id="{7023D078-F0CE-4EB8-8F2D-1DFCDF209B89}"/>
              </a:ext>
            </a:extLst>
          </p:cNvPr>
          <p:cNvSpPr/>
          <p:nvPr/>
        </p:nvSpPr>
        <p:spPr>
          <a:xfrm>
            <a:off x="10373543" y="5764307"/>
            <a:ext cx="287382" cy="26125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Arrow: Down 33">
            <a:extLst>
              <a:ext uri="{FF2B5EF4-FFF2-40B4-BE49-F238E27FC236}">
                <a16:creationId xmlns:a16="http://schemas.microsoft.com/office/drawing/2014/main" id="{23CC7A91-4582-4CF1-BAD2-6A4813F4FAA2}"/>
              </a:ext>
            </a:extLst>
          </p:cNvPr>
          <p:cNvSpPr/>
          <p:nvPr/>
        </p:nvSpPr>
        <p:spPr>
          <a:xfrm>
            <a:off x="1471998" y="3730755"/>
            <a:ext cx="287382" cy="26125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Arrow: Down 35">
            <a:extLst>
              <a:ext uri="{FF2B5EF4-FFF2-40B4-BE49-F238E27FC236}">
                <a16:creationId xmlns:a16="http://schemas.microsoft.com/office/drawing/2014/main" id="{8F55735A-9229-4B1D-9F51-11E2FC1FAF40}"/>
              </a:ext>
            </a:extLst>
          </p:cNvPr>
          <p:cNvSpPr/>
          <p:nvPr/>
        </p:nvSpPr>
        <p:spPr>
          <a:xfrm>
            <a:off x="4459046" y="3751660"/>
            <a:ext cx="287382" cy="26125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Arrow: Down 43">
            <a:extLst>
              <a:ext uri="{FF2B5EF4-FFF2-40B4-BE49-F238E27FC236}">
                <a16:creationId xmlns:a16="http://schemas.microsoft.com/office/drawing/2014/main" id="{97C8BEC8-3F68-47EE-B6E1-3328DA970406}"/>
              </a:ext>
            </a:extLst>
          </p:cNvPr>
          <p:cNvSpPr/>
          <p:nvPr/>
        </p:nvSpPr>
        <p:spPr>
          <a:xfrm>
            <a:off x="7408531" y="3751660"/>
            <a:ext cx="287382" cy="26125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Arrow: Down 44">
            <a:extLst>
              <a:ext uri="{FF2B5EF4-FFF2-40B4-BE49-F238E27FC236}">
                <a16:creationId xmlns:a16="http://schemas.microsoft.com/office/drawing/2014/main" id="{9A801832-AF55-453F-8ECE-45A53638B733}"/>
              </a:ext>
            </a:extLst>
          </p:cNvPr>
          <p:cNvSpPr/>
          <p:nvPr/>
        </p:nvSpPr>
        <p:spPr>
          <a:xfrm>
            <a:off x="10365090" y="3744686"/>
            <a:ext cx="287382" cy="26125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8870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DBE0F18-E985-4286-B37D-DBEF510A4183}"/>
              </a:ext>
            </a:extLst>
          </p:cNvPr>
          <p:cNvSpPr/>
          <p:nvPr/>
        </p:nvSpPr>
        <p:spPr>
          <a:xfrm>
            <a:off x="0" y="0"/>
            <a:ext cx="12192000" cy="17120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7A8A2B1-A992-4C89-811E-78BB97E2E9E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80424" y="581158"/>
            <a:ext cx="1145637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n-US" sz="5000" b="1" dirty="0">
                <a:solidFill>
                  <a:schemeClr val="accent5">
                    <a:lumMod val="20000"/>
                    <a:lumOff val="80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Programs and Services Brochure</a:t>
            </a:r>
            <a:endParaRPr lang="en-US" sz="5000" b="1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E77251-D9A5-3E16-4D4F-08C5FBF7C3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3709" y="1804737"/>
            <a:ext cx="8246640" cy="4854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0145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DBE0F18-E985-4286-B37D-DBEF510A4183}"/>
              </a:ext>
            </a:extLst>
          </p:cNvPr>
          <p:cNvSpPr/>
          <p:nvPr/>
        </p:nvSpPr>
        <p:spPr>
          <a:xfrm>
            <a:off x="0" y="0"/>
            <a:ext cx="12192000" cy="17120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318A051-58A3-42F2-8A98-D18DEB59F68A}"/>
              </a:ext>
            </a:extLst>
          </p:cNvPr>
          <p:cNvSpPr txBox="1"/>
          <p:nvPr/>
        </p:nvSpPr>
        <p:spPr>
          <a:xfrm>
            <a:off x="228601" y="2175821"/>
            <a:ext cx="4672810" cy="4175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000" b="1" dirty="0"/>
              <a:t>Easy resizing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000" b="1" dirty="0"/>
              <a:t>Templates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000" b="1" dirty="0"/>
              <a:t>Save by folders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000" b="1" dirty="0"/>
              <a:t>Multiple users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000" b="1" dirty="0"/>
              <a:t>Free on mobile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000" b="1" dirty="0"/>
              <a:t>Discount for non-profit</a:t>
            </a:r>
          </a:p>
        </p:txBody>
      </p:sp>
      <p:pic>
        <p:nvPicPr>
          <p:cNvPr id="7" name="Picture 6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7D6FC731-A769-453F-84BE-429D22B11BE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51"/>
          <a:stretch/>
        </p:blipFill>
        <p:spPr>
          <a:xfrm>
            <a:off x="4943944" y="1223889"/>
            <a:ext cx="7019455" cy="5591444"/>
          </a:xfrm>
          <a:prstGeom prst="rect">
            <a:avLst/>
          </a:prstGeom>
        </p:spPr>
      </p:pic>
      <p:pic>
        <p:nvPicPr>
          <p:cNvPr id="10" name="Picture 9" descr="Logo, company name&#10;&#10;Description automatically generated">
            <a:extLst>
              <a:ext uri="{FF2B5EF4-FFF2-40B4-BE49-F238E27FC236}">
                <a16:creationId xmlns:a16="http://schemas.microsoft.com/office/drawing/2014/main" id="{CBC78BF1-E550-4733-A572-DD175D5163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00" y="194046"/>
            <a:ext cx="3457575" cy="1323975"/>
          </a:xfrm>
          <a:prstGeom prst="rect">
            <a:avLst/>
          </a:prstGeom>
        </p:spPr>
      </p:pic>
      <p:sp>
        <p:nvSpPr>
          <p:cNvPr id="8" name="Title 3">
            <a:extLst>
              <a:ext uri="{FF2B5EF4-FFF2-40B4-BE49-F238E27FC236}">
                <a16:creationId xmlns:a16="http://schemas.microsoft.com/office/drawing/2014/main" id="{4C5E9464-E885-49EE-BE9A-50B238D16CF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220308" y="399974"/>
            <a:ext cx="7971692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n-US" b="1" dirty="0">
                <a:solidFill>
                  <a:schemeClr val="bg1"/>
                </a:solidFill>
                <a:latin typeface="+mn-lt"/>
              </a:rPr>
              <a:t>Content Creation</a:t>
            </a:r>
          </a:p>
        </p:txBody>
      </p:sp>
    </p:spTree>
    <p:extLst>
      <p:ext uri="{BB962C8B-B14F-4D97-AF65-F5344CB8AC3E}">
        <p14:creationId xmlns:p14="http://schemas.microsoft.com/office/powerpoint/2010/main" val="24440956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2000E9A6-1270-4E7A-A27D-2B9E5992AEDB}"/>
              </a:ext>
            </a:extLst>
          </p:cNvPr>
          <p:cNvSpPr/>
          <p:nvPr/>
        </p:nvSpPr>
        <p:spPr>
          <a:xfrm>
            <a:off x="0" y="6096544"/>
            <a:ext cx="12192000" cy="76145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C399EB29-FB65-493B-B8B2-880B9EA35BB6}"/>
              </a:ext>
            </a:extLst>
          </p:cNvPr>
          <p:cNvSpPr txBox="1">
            <a:spLocks/>
          </p:cNvSpPr>
          <p:nvPr/>
        </p:nvSpPr>
        <p:spPr>
          <a:xfrm>
            <a:off x="22316" y="6136276"/>
            <a:ext cx="12169683" cy="6611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>
                <a:latin typeface="+mn-lt"/>
              </a:rPr>
              <a:t>Multi-channel Approach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697BCCA-B460-4748-A370-C84894BBDBA2}"/>
              </a:ext>
            </a:extLst>
          </p:cNvPr>
          <p:cNvSpPr/>
          <p:nvPr/>
        </p:nvSpPr>
        <p:spPr>
          <a:xfrm>
            <a:off x="0" y="0"/>
            <a:ext cx="12192000" cy="17120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itle 3">
            <a:extLst>
              <a:ext uri="{FF2B5EF4-FFF2-40B4-BE49-F238E27FC236}">
                <a16:creationId xmlns:a16="http://schemas.microsoft.com/office/drawing/2014/main" id="{A0DC97C0-E095-4F3C-BEF6-21126BD0C25C}"/>
              </a:ext>
            </a:extLst>
          </p:cNvPr>
          <p:cNvSpPr txBox="1">
            <a:spLocks/>
          </p:cNvSpPr>
          <p:nvPr/>
        </p:nvSpPr>
        <p:spPr>
          <a:xfrm>
            <a:off x="3262010" y="393430"/>
            <a:ext cx="8808067" cy="992579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6500" b="1" dirty="0">
                <a:solidFill>
                  <a:schemeClr val="bg1"/>
                </a:solidFill>
              </a:rPr>
              <a:t>Use of Social Media</a:t>
            </a:r>
          </a:p>
        </p:txBody>
      </p:sp>
      <p:pic>
        <p:nvPicPr>
          <p:cNvPr id="19" name="Picture 18" descr="Logo&#10;&#10;Description automatically generated">
            <a:extLst>
              <a:ext uri="{FF2B5EF4-FFF2-40B4-BE49-F238E27FC236}">
                <a16:creationId xmlns:a16="http://schemas.microsoft.com/office/drawing/2014/main" id="{AA9A9898-FFA4-4451-8195-32A2A0018D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28" y="309832"/>
            <a:ext cx="2787723" cy="1139482"/>
          </a:xfrm>
          <a:prstGeom prst="rect">
            <a:avLst/>
          </a:prstGeom>
        </p:spPr>
      </p:pic>
      <p:pic>
        <p:nvPicPr>
          <p:cNvPr id="35" name="Picture 34" descr="Logo, icon&#10;&#10;Description automatically generated">
            <a:extLst>
              <a:ext uri="{FF2B5EF4-FFF2-40B4-BE49-F238E27FC236}">
                <a16:creationId xmlns:a16="http://schemas.microsoft.com/office/drawing/2014/main" id="{14CA8E67-B84A-4876-9BCD-FDED276D89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733" y="2275043"/>
            <a:ext cx="2307914" cy="2307914"/>
          </a:xfrm>
          <a:prstGeom prst="rect">
            <a:avLst/>
          </a:prstGeom>
        </p:spPr>
      </p:pic>
      <p:pic>
        <p:nvPicPr>
          <p:cNvPr id="37" name="Picture 36" descr="Icon&#10;&#10;Description automatically generated">
            <a:extLst>
              <a:ext uri="{FF2B5EF4-FFF2-40B4-BE49-F238E27FC236}">
                <a16:creationId xmlns:a16="http://schemas.microsoft.com/office/drawing/2014/main" id="{C9B2619C-0B08-4258-ACDA-42657E9E0A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753" y="2372015"/>
            <a:ext cx="2113969" cy="2113969"/>
          </a:xfrm>
          <a:prstGeom prst="rect">
            <a:avLst/>
          </a:prstGeom>
        </p:spPr>
      </p:pic>
      <p:pic>
        <p:nvPicPr>
          <p:cNvPr id="38" name="Picture 37" descr="Icon&#10;&#10;Description automatically generated">
            <a:extLst>
              <a:ext uri="{FF2B5EF4-FFF2-40B4-BE49-F238E27FC236}">
                <a16:creationId xmlns:a16="http://schemas.microsoft.com/office/drawing/2014/main" id="{2067C6B4-F48B-4E53-8FA9-18D70F64F6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1070" y="2372015"/>
            <a:ext cx="2052174" cy="2052174"/>
          </a:xfrm>
          <a:prstGeom prst="rect">
            <a:avLst/>
          </a:prstGeom>
        </p:spPr>
      </p:pic>
      <p:pic>
        <p:nvPicPr>
          <p:cNvPr id="39" name="Picture 38" descr="Logo&#10;&#10;Description automatically generated">
            <a:extLst>
              <a:ext uri="{FF2B5EF4-FFF2-40B4-BE49-F238E27FC236}">
                <a16:creationId xmlns:a16="http://schemas.microsoft.com/office/drawing/2014/main" id="{0694A28D-951F-4876-84A8-2BD3C90446F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9926" y="2123685"/>
            <a:ext cx="2443326" cy="2548834"/>
          </a:xfrm>
          <a:prstGeom prst="rect">
            <a:avLst/>
          </a:prstGeom>
        </p:spPr>
      </p:pic>
      <p:pic>
        <p:nvPicPr>
          <p:cNvPr id="1026" name="Picture 2" descr="TikTok - Make Your Day">
            <a:extLst>
              <a:ext uri="{FF2B5EF4-FFF2-40B4-BE49-F238E27FC236}">
                <a16:creationId xmlns:a16="http://schemas.microsoft.com/office/drawing/2014/main" id="{E7645A72-FCE6-E471-33AA-2586BED9BD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3252" y="2281064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01609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E07467A-9C78-4F34-8F3D-73F81838E4AD}"/>
              </a:ext>
            </a:extLst>
          </p:cNvPr>
          <p:cNvSpPr/>
          <p:nvPr/>
        </p:nvSpPr>
        <p:spPr>
          <a:xfrm>
            <a:off x="0" y="0"/>
            <a:ext cx="12210660" cy="17120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7A8A2B1-A992-4C89-811E-78BB97E2E9E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292952" y="531617"/>
            <a:ext cx="8887595" cy="9925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n-US" sz="6500" b="1" dirty="0">
                <a:solidFill>
                  <a:schemeClr val="bg1"/>
                </a:solidFill>
              </a:rPr>
              <a:t>Instagram- Mobile</a:t>
            </a:r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6F8CE6C1-98B7-47D2-8C51-853F5DC929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278" y="65402"/>
            <a:ext cx="1577156" cy="1577156"/>
          </a:xfrm>
          <a:prstGeom prst="rect">
            <a:avLst/>
          </a:prstGeom>
        </p:spPr>
      </p:pic>
      <p:pic>
        <p:nvPicPr>
          <p:cNvPr id="10" name="Picture 9" descr="Chart&#10;&#10;Description automatically generated">
            <a:extLst>
              <a:ext uri="{FF2B5EF4-FFF2-40B4-BE49-F238E27FC236}">
                <a16:creationId xmlns:a16="http://schemas.microsoft.com/office/drawing/2014/main" id="{FEBD490A-BCBA-4534-AC0D-72C151A551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8730" y="158907"/>
            <a:ext cx="3043270" cy="6587566"/>
          </a:xfrm>
          <a:prstGeom prst="rect">
            <a:avLst/>
          </a:prstGeom>
        </p:spPr>
      </p:pic>
      <p:pic>
        <p:nvPicPr>
          <p:cNvPr id="12" name="Picture 11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0337673A-D812-4503-866A-6118B2DAF4D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64" b="9939"/>
          <a:stretch/>
        </p:blipFill>
        <p:spPr>
          <a:xfrm>
            <a:off x="6501804" y="2130878"/>
            <a:ext cx="2521992" cy="4612822"/>
          </a:xfrm>
          <a:prstGeom prst="rect">
            <a:avLst/>
          </a:prstGeom>
        </p:spPr>
      </p:pic>
      <p:pic>
        <p:nvPicPr>
          <p:cNvPr id="14" name="Picture 13" descr="A screenshot of a computer screen&#10;&#10;Description automatically generated with medium confidence">
            <a:extLst>
              <a:ext uri="{FF2B5EF4-FFF2-40B4-BE49-F238E27FC236}">
                <a16:creationId xmlns:a16="http://schemas.microsoft.com/office/drawing/2014/main" id="{1B525146-1343-43C1-9A34-4BAEC0E2F7A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29"/>
          <a:stretch/>
        </p:blipFill>
        <p:spPr>
          <a:xfrm>
            <a:off x="3275135" y="2110336"/>
            <a:ext cx="3043270" cy="4576442"/>
          </a:xfrm>
          <a:prstGeom prst="rect">
            <a:avLst/>
          </a:prstGeom>
        </p:spPr>
      </p:pic>
      <p:pic>
        <p:nvPicPr>
          <p:cNvPr id="16" name="Picture 15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9D44F872-F07A-4D14-871B-6015CA37EF8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9" b="25000"/>
          <a:stretch/>
        </p:blipFill>
        <p:spPr>
          <a:xfrm>
            <a:off x="68831" y="2110335"/>
            <a:ext cx="3043270" cy="4576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8697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DBE0F18-E985-4286-B37D-DBEF510A4183}"/>
              </a:ext>
            </a:extLst>
          </p:cNvPr>
          <p:cNvSpPr/>
          <p:nvPr/>
        </p:nvSpPr>
        <p:spPr>
          <a:xfrm>
            <a:off x="-1" y="1"/>
            <a:ext cx="12191999" cy="17120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36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3542985-FC08-4CD5-8BC7-A64F3157B6B1}"/>
              </a:ext>
            </a:extLst>
          </p:cNvPr>
          <p:cNvSpPr/>
          <p:nvPr/>
        </p:nvSpPr>
        <p:spPr>
          <a:xfrm>
            <a:off x="571500" y="133543"/>
            <a:ext cx="3003175" cy="10094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Icon&#10;&#10;Description automatically generated with medium confidence">
            <a:extLst>
              <a:ext uri="{FF2B5EF4-FFF2-40B4-BE49-F238E27FC236}">
                <a16:creationId xmlns:a16="http://schemas.microsoft.com/office/drawing/2014/main" id="{858C30AF-04FE-4FCD-B136-D4FA33C0D5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171644"/>
            <a:ext cx="3003175" cy="838006"/>
          </a:xfrm>
          <a:prstGeom prst="rect">
            <a:avLst/>
          </a:prstGeom>
        </p:spPr>
      </p:pic>
      <p:pic>
        <p:nvPicPr>
          <p:cNvPr id="5" name="Picture 4" descr="Text&#10;&#10;Description automatically generated with medium confidence">
            <a:extLst>
              <a:ext uri="{FF2B5EF4-FFF2-40B4-BE49-F238E27FC236}">
                <a16:creationId xmlns:a16="http://schemas.microsoft.com/office/drawing/2014/main" id="{32B40C50-AFB7-4A9A-9857-DD6AAA98BD1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09" r="8091" b="2233"/>
          <a:stretch/>
        </p:blipFill>
        <p:spPr>
          <a:xfrm>
            <a:off x="6705600" y="133543"/>
            <a:ext cx="5211594" cy="6523547"/>
          </a:xfrm>
          <a:prstGeom prst="rect">
            <a:avLst/>
          </a:prstGeom>
        </p:spPr>
      </p:pic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606C203F-B40F-4798-BDA8-EC0FFF58C4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977" y="1912978"/>
            <a:ext cx="5877745" cy="474411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CF9D3A6-1F07-4ABE-B75F-F184896B96D2}"/>
              </a:ext>
            </a:extLst>
          </p:cNvPr>
          <p:cNvSpPr txBox="1"/>
          <p:nvPr/>
        </p:nvSpPr>
        <p:spPr>
          <a:xfrm>
            <a:off x="3772114" y="312003"/>
            <a:ext cx="27360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</a:rPr>
              <a:t>Heat Map</a:t>
            </a:r>
          </a:p>
        </p:txBody>
      </p:sp>
    </p:spTree>
    <p:extLst>
      <p:ext uri="{BB962C8B-B14F-4D97-AF65-F5344CB8AC3E}">
        <p14:creationId xmlns:p14="http://schemas.microsoft.com/office/powerpoint/2010/main" val="37632069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DBE0F18-E985-4286-B37D-DBEF510A4183}"/>
              </a:ext>
            </a:extLst>
          </p:cNvPr>
          <p:cNvSpPr/>
          <p:nvPr/>
        </p:nvSpPr>
        <p:spPr>
          <a:xfrm>
            <a:off x="0" y="0"/>
            <a:ext cx="12192000" cy="17120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7A8A2B1-A992-4C89-811E-78BB97E2E9E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628270" y="589866"/>
            <a:ext cx="7563729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n-US" b="1" dirty="0">
                <a:solidFill>
                  <a:schemeClr val="bg1"/>
                </a:solidFill>
              </a:rPr>
              <a:t>Social Media Management Tool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318A051-58A3-42F2-8A98-D18DEB59F68A}"/>
              </a:ext>
            </a:extLst>
          </p:cNvPr>
          <p:cNvSpPr txBox="1"/>
          <p:nvPr/>
        </p:nvSpPr>
        <p:spPr>
          <a:xfrm>
            <a:off x="571499" y="1555269"/>
            <a:ext cx="11021357" cy="671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Recommended times to post, ability to duplicate posts to save time</a:t>
            </a:r>
          </a:p>
        </p:txBody>
      </p:sp>
      <p:pic>
        <p:nvPicPr>
          <p:cNvPr id="3" name="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236D979D-9766-4D8C-83C2-C2EC293210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143" y="241671"/>
            <a:ext cx="3733800" cy="1228725"/>
          </a:xfrm>
          <a:prstGeom prst="rect">
            <a:avLst/>
          </a:prstGeom>
        </p:spPr>
      </p:pic>
      <p:pic>
        <p:nvPicPr>
          <p:cNvPr id="5" name="Picture 4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C8699351-BAB8-4D9D-90F7-E92DE12277B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38"/>
          <a:stretch/>
        </p:blipFill>
        <p:spPr>
          <a:xfrm>
            <a:off x="605208" y="2227120"/>
            <a:ext cx="10529958" cy="4564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8186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6A75BEE2-B24E-4EA9-A695-6F931E3FE4CF}"/>
              </a:ext>
            </a:extLst>
          </p:cNvPr>
          <p:cNvSpPr/>
          <p:nvPr/>
        </p:nvSpPr>
        <p:spPr>
          <a:xfrm>
            <a:off x="8153400" y="4023358"/>
            <a:ext cx="3726843" cy="1602377"/>
          </a:xfrm>
          <a:prstGeom prst="rect">
            <a:avLst/>
          </a:prstGeom>
          <a:solidFill>
            <a:schemeClr val="accent4">
              <a:lumMod val="20000"/>
              <a:lumOff val="80000"/>
              <a:alpha val="65882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2FDDDC4-C739-4A0C-8B19-A7488F652E36}"/>
              </a:ext>
            </a:extLst>
          </p:cNvPr>
          <p:cNvSpPr/>
          <p:nvPr/>
        </p:nvSpPr>
        <p:spPr>
          <a:xfrm>
            <a:off x="9140804" y="1890156"/>
            <a:ext cx="2721647" cy="1845697"/>
          </a:xfrm>
          <a:prstGeom prst="rect">
            <a:avLst/>
          </a:prstGeom>
          <a:solidFill>
            <a:schemeClr val="accent1">
              <a:lumMod val="40000"/>
              <a:lumOff val="60000"/>
              <a:alpha val="5098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D8A0A23-051F-4EAB-A3AF-6DA358692984}"/>
              </a:ext>
            </a:extLst>
          </p:cNvPr>
          <p:cNvSpPr/>
          <p:nvPr/>
        </p:nvSpPr>
        <p:spPr>
          <a:xfrm>
            <a:off x="6236113" y="1890155"/>
            <a:ext cx="2721647" cy="1845697"/>
          </a:xfrm>
          <a:prstGeom prst="rect">
            <a:avLst/>
          </a:prstGeom>
          <a:solidFill>
            <a:schemeClr val="accent1">
              <a:lumMod val="40000"/>
              <a:lumOff val="60000"/>
              <a:alpha val="5098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697BCCA-B460-4748-A370-C84894BBDBA2}"/>
              </a:ext>
            </a:extLst>
          </p:cNvPr>
          <p:cNvSpPr/>
          <p:nvPr/>
        </p:nvSpPr>
        <p:spPr>
          <a:xfrm>
            <a:off x="-60690" y="-7917"/>
            <a:ext cx="12192000" cy="17120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itle 3">
            <a:extLst>
              <a:ext uri="{FF2B5EF4-FFF2-40B4-BE49-F238E27FC236}">
                <a16:creationId xmlns:a16="http://schemas.microsoft.com/office/drawing/2014/main" id="{A0DC97C0-E095-4F3C-BEF6-21126BD0C25C}"/>
              </a:ext>
            </a:extLst>
          </p:cNvPr>
          <p:cNvSpPr txBox="1">
            <a:spLocks/>
          </p:cNvSpPr>
          <p:nvPr/>
        </p:nvSpPr>
        <p:spPr>
          <a:xfrm>
            <a:off x="633132" y="401625"/>
            <a:ext cx="10948049" cy="84504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5400" b="1" dirty="0">
                <a:solidFill>
                  <a:schemeClr val="bg1"/>
                </a:solidFill>
                <a:latin typeface="+mn-lt"/>
              </a:rPr>
              <a:t>Content Creation Workflow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403C348-56F1-4065-91AE-16D92CFEA940}"/>
              </a:ext>
            </a:extLst>
          </p:cNvPr>
          <p:cNvSpPr/>
          <p:nvPr/>
        </p:nvSpPr>
        <p:spPr>
          <a:xfrm>
            <a:off x="3299593" y="1890156"/>
            <a:ext cx="2721647" cy="1845697"/>
          </a:xfrm>
          <a:prstGeom prst="rect">
            <a:avLst/>
          </a:prstGeom>
          <a:solidFill>
            <a:schemeClr val="accent1">
              <a:lumMod val="40000"/>
              <a:lumOff val="60000"/>
              <a:alpha val="5098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02E152F-2772-45BA-9A62-83B2415F3315}"/>
              </a:ext>
            </a:extLst>
          </p:cNvPr>
          <p:cNvSpPr/>
          <p:nvPr/>
        </p:nvSpPr>
        <p:spPr>
          <a:xfrm>
            <a:off x="363071" y="1890156"/>
            <a:ext cx="2721647" cy="1845697"/>
          </a:xfrm>
          <a:prstGeom prst="rect">
            <a:avLst/>
          </a:prstGeom>
          <a:solidFill>
            <a:schemeClr val="accent1">
              <a:lumMod val="40000"/>
              <a:lumOff val="60000"/>
              <a:alpha val="5098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17E00A3-757A-4C2C-A117-DCC4A8C72E51}"/>
              </a:ext>
            </a:extLst>
          </p:cNvPr>
          <p:cNvSpPr txBox="1">
            <a:spLocks/>
          </p:cNvSpPr>
          <p:nvPr/>
        </p:nvSpPr>
        <p:spPr>
          <a:xfrm>
            <a:off x="329549" y="2281841"/>
            <a:ext cx="2721648" cy="111107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latin typeface="+mn-lt"/>
              </a:rPr>
              <a:t>Content Written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FCB68D39-6A93-40FC-9F82-92C3534402AF}"/>
              </a:ext>
            </a:extLst>
          </p:cNvPr>
          <p:cNvSpPr txBox="1">
            <a:spLocks/>
          </p:cNvSpPr>
          <p:nvPr/>
        </p:nvSpPr>
        <p:spPr>
          <a:xfrm>
            <a:off x="3313663" y="2379201"/>
            <a:ext cx="2721647" cy="111107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b="1" dirty="0">
                <a:latin typeface="+mn-lt"/>
              </a:rPr>
              <a:t>Content Designed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7C4AFC9D-6711-4147-8834-00BC5537400B}"/>
              </a:ext>
            </a:extLst>
          </p:cNvPr>
          <p:cNvSpPr txBox="1">
            <a:spLocks/>
          </p:cNvSpPr>
          <p:nvPr/>
        </p:nvSpPr>
        <p:spPr>
          <a:xfrm>
            <a:off x="6236114" y="1790023"/>
            <a:ext cx="2721647" cy="141037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4800" b="1" dirty="0">
                <a:latin typeface="+mn-lt"/>
              </a:rPr>
              <a:t>Approval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2F198DEC-35FD-47A1-BC0A-C5B99BDCA66B}"/>
              </a:ext>
            </a:extLst>
          </p:cNvPr>
          <p:cNvSpPr txBox="1">
            <a:spLocks/>
          </p:cNvSpPr>
          <p:nvPr/>
        </p:nvSpPr>
        <p:spPr>
          <a:xfrm>
            <a:off x="9140803" y="2075773"/>
            <a:ext cx="2721647" cy="141037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7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4800" b="1" dirty="0">
                <a:latin typeface="+mn-lt"/>
              </a:rPr>
              <a:t>Content Scheduled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195C1A5-8DDB-4C64-BC20-EF9AE6C365C6}"/>
              </a:ext>
            </a:extLst>
          </p:cNvPr>
          <p:cNvSpPr/>
          <p:nvPr/>
        </p:nvSpPr>
        <p:spPr>
          <a:xfrm>
            <a:off x="2171700" y="4023359"/>
            <a:ext cx="4781550" cy="1602377"/>
          </a:xfrm>
          <a:prstGeom prst="rect">
            <a:avLst/>
          </a:prstGeom>
          <a:solidFill>
            <a:schemeClr val="accent4">
              <a:lumMod val="20000"/>
              <a:lumOff val="80000"/>
              <a:alpha val="65882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B798F0AE-6CD3-482D-B49E-FB3D52B827F1}"/>
              </a:ext>
            </a:extLst>
          </p:cNvPr>
          <p:cNvSpPr txBox="1">
            <a:spLocks/>
          </p:cNvSpPr>
          <p:nvPr/>
        </p:nvSpPr>
        <p:spPr>
          <a:xfrm>
            <a:off x="1924050" y="3952041"/>
            <a:ext cx="5181600" cy="18456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>
                <a:latin typeface="+mn-lt"/>
              </a:rPr>
              <a:t>Adobe, Canva, </a:t>
            </a:r>
          </a:p>
          <a:p>
            <a:pPr algn="ctr"/>
            <a:r>
              <a:rPr lang="en-US" sz="4000" b="1" dirty="0">
                <a:latin typeface="+mn-lt"/>
              </a:rPr>
              <a:t>Animoto, Flowcode, Constant Contact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2ED7BE7A-175B-4DBD-97C5-635C01486503}"/>
              </a:ext>
            </a:extLst>
          </p:cNvPr>
          <p:cNvSpPr txBox="1">
            <a:spLocks/>
          </p:cNvSpPr>
          <p:nvPr/>
        </p:nvSpPr>
        <p:spPr>
          <a:xfrm>
            <a:off x="8058150" y="3958281"/>
            <a:ext cx="3896719" cy="18456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300" b="1" dirty="0">
                <a:latin typeface="+mn-lt"/>
              </a:rPr>
              <a:t>Hootsuite</a:t>
            </a:r>
            <a:br>
              <a:rPr lang="en-US" sz="3300" b="1" dirty="0">
                <a:latin typeface="+mn-lt"/>
              </a:rPr>
            </a:br>
            <a:r>
              <a:rPr lang="en-US" sz="3300" b="1" dirty="0">
                <a:latin typeface="+mn-lt"/>
              </a:rPr>
              <a:t>Constant Contact</a:t>
            </a:r>
          </a:p>
          <a:p>
            <a:pPr algn="ctr"/>
            <a:r>
              <a:rPr lang="en-US" sz="3300" b="1" dirty="0">
                <a:latin typeface="+mn-lt"/>
              </a:rPr>
              <a:t>Press Releases</a:t>
            </a:r>
          </a:p>
        </p:txBody>
      </p:sp>
      <p:sp>
        <p:nvSpPr>
          <p:cNvPr id="25" name="Arrow: Down 24">
            <a:extLst>
              <a:ext uri="{FF2B5EF4-FFF2-40B4-BE49-F238E27FC236}">
                <a16:creationId xmlns:a16="http://schemas.microsoft.com/office/drawing/2014/main" id="{AE0F804C-AB72-43F5-B37C-C564C73945B6}"/>
              </a:ext>
            </a:extLst>
          </p:cNvPr>
          <p:cNvSpPr/>
          <p:nvPr/>
        </p:nvSpPr>
        <p:spPr>
          <a:xfrm rot="16200000">
            <a:off x="3038135" y="2788408"/>
            <a:ext cx="287382" cy="26125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Arrow: Down 25">
            <a:extLst>
              <a:ext uri="{FF2B5EF4-FFF2-40B4-BE49-F238E27FC236}">
                <a16:creationId xmlns:a16="http://schemas.microsoft.com/office/drawing/2014/main" id="{229843A9-08F5-400E-AC80-48F065F6885F}"/>
              </a:ext>
            </a:extLst>
          </p:cNvPr>
          <p:cNvSpPr/>
          <p:nvPr/>
        </p:nvSpPr>
        <p:spPr>
          <a:xfrm rot="16200000">
            <a:off x="6025183" y="2809313"/>
            <a:ext cx="287382" cy="26125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Arrow: Down 26">
            <a:extLst>
              <a:ext uri="{FF2B5EF4-FFF2-40B4-BE49-F238E27FC236}">
                <a16:creationId xmlns:a16="http://schemas.microsoft.com/office/drawing/2014/main" id="{5A7DC4D8-01AC-4861-A8CC-626E1A9BCF0F}"/>
              </a:ext>
            </a:extLst>
          </p:cNvPr>
          <p:cNvSpPr/>
          <p:nvPr/>
        </p:nvSpPr>
        <p:spPr>
          <a:xfrm rot="16200000">
            <a:off x="8974668" y="2809313"/>
            <a:ext cx="287382" cy="26125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Arrow: Down 29">
            <a:extLst>
              <a:ext uri="{FF2B5EF4-FFF2-40B4-BE49-F238E27FC236}">
                <a16:creationId xmlns:a16="http://schemas.microsoft.com/office/drawing/2014/main" id="{5E9B7A86-B716-49F3-AD67-F6B836B51EFF}"/>
              </a:ext>
            </a:extLst>
          </p:cNvPr>
          <p:cNvSpPr/>
          <p:nvPr/>
        </p:nvSpPr>
        <p:spPr>
          <a:xfrm>
            <a:off x="4403815" y="3751660"/>
            <a:ext cx="342613" cy="36314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Arrow: Down 33">
            <a:extLst>
              <a:ext uri="{FF2B5EF4-FFF2-40B4-BE49-F238E27FC236}">
                <a16:creationId xmlns:a16="http://schemas.microsoft.com/office/drawing/2014/main" id="{2A5318CD-30D0-45E1-9173-1F025EA2E91A}"/>
              </a:ext>
            </a:extLst>
          </p:cNvPr>
          <p:cNvSpPr/>
          <p:nvPr/>
        </p:nvSpPr>
        <p:spPr>
          <a:xfrm>
            <a:off x="10309859" y="3744686"/>
            <a:ext cx="342613" cy="36314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8D4F206A-A095-4C74-BF02-DC7B8EC54938}"/>
              </a:ext>
            </a:extLst>
          </p:cNvPr>
          <p:cNvSpPr/>
          <p:nvPr/>
        </p:nvSpPr>
        <p:spPr>
          <a:xfrm>
            <a:off x="0" y="6096544"/>
            <a:ext cx="12192000" cy="76145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itle 1">
            <a:extLst>
              <a:ext uri="{FF2B5EF4-FFF2-40B4-BE49-F238E27FC236}">
                <a16:creationId xmlns:a16="http://schemas.microsoft.com/office/drawing/2014/main" id="{FBB6BA2A-B5BF-464E-80B4-0E5E68819562}"/>
              </a:ext>
            </a:extLst>
          </p:cNvPr>
          <p:cNvSpPr txBox="1">
            <a:spLocks/>
          </p:cNvSpPr>
          <p:nvPr/>
        </p:nvSpPr>
        <p:spPr>
          <a:xfrm>
            <a:off x="22316" y="6136276"/>
            <a:ext cx="12169683" cy="6611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>
                <a:latin typeface="+mn-lt"/>
              </a:rPr>
              <a:t>All drives traffic to website &amp; registration platform</a:t>
            </a:r>
          </a:p>
        </p:txBody>
      </p:sp>
      <p:sp>
        <p:nvSpPr>
          <p:cNvPr id="41" name="Arrow: Down 40">
            <a:extLst>
              <a:ext uri="{FF2B5EF4-FFF2-40B4-BE49-F238E27FC236}">
                <a16:creationId xmlns:a16="http://schemas.microsoft.com/office/drawing/2014/main" id="{7DE48E32-EC19-4413-B300-C07E112C5F85}"/>
              </a:ext>
            </a:extLst>
          </p:cNvPr>
          <p:cNvSpPr/>
          <p:nvPr/>
        </p:nvSpPr>
        <p:spPr>
          <a:xfrm>
            <a:off x="4403815" y="5672854"/>
            <a:ext cx="342613" cy="36314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Arrow: Down 41">
            <a:extLst>
              <a:ext uri="{FF2B5EF4-FFF2-40B4-BE49-F238E27FC236}">
                <a16:creationId xmlns:a16="http://schemas.microsoft.com/office/drawing/2014/main" id="{14DED2CA-9DA7-42FC-B0C5-AB33B1B4990D}"/>
              </a:ext>
            </a:extLst>
          </p:cNvPr>
          <p:cNvSpPr/>
          <p:nvPr/>
        </p:nvSpPr>
        <p:spPr>
          <a:xfrm>
            <a:off x="10309859" y="5665880"/>
            <a:ext cx="342613" cy="36314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7691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</TotalTime>
  <Words>132</Words>
  <Application>Microsoft Office PowerPoint</Application>
  <PresentationFormat>Widescreen</PresentationFormat>
  <Paragraphs>40</Paragraphs>
  <Slides>11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Aptos</vt:lpstr>
      <vt:lpstr>Aptos Display</vt:lpstr>
      <vt:lpstr>Arial</vt:lpstr>
      <vt:lpstr>Office Theme</vt:lpstr>
      <vt:lpstr>Reaching Your Community Through a  Multi-Media Marketing Approach</vt:lpstr>
      <vt:lpstr>PowerPoint Presentation</vt:lpstr>
      <vt:lpstr>Programs and Services Brochure</vt:lpstr>
      <vt:lpstr>Content Creation</vt:lpstr>
      <vt:lpstr>PowerPoint Presentation</vt:lpstr>
      <vt:lpstr>Instagram- Mobile</vt:lpstr>
      <vt:lpstr>PowerPoint Presentation</vt:lpstr>
      <vt:lpstr>Social Media Management Tool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Tressa Giordano</dc:creator>
  <cp:lastModifiedBy>Kathryn Dube</cp:lastModifiedBy>
  <cp:revision>1</cp:revision>
  <dcterms:created xsi:type="dcterms:W3CDTF">2024-09-13T17:27:11Z</dcterms:created>
  <dcterms:modified xsi:type="dcterms:W3CDTF">2024-09-16T13:35:31Z</dcterms:modified>
</cp:coreProperties>
</file>