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5"/>
  </p:notesMasterIdLst>
  <p:sldIdLst>
    <p:sldId id="271" r:id="rId2"/>
    <p:sldId id="275" r:id="rId3"/>
    <p:sldId id="284" r:id="rId4"/>
    <p:sldId id="285" r:id="rId5"/>
    <p:sldId id="276" r:id="rId6"/>
    <p:sldId id="277" r:id="rId7"/>
    <p:sldId id="278" r:id="rId8"/>
    <p:sldId id="279" r:id="rId9"/>
    <p:sldId id="280" r:id="rId10"/>
    <p:sldId id="281" r:id="rId11"/>
    <p:sldId id="274" r:id="rId12"/>
    <p:sldId id="282" r:id="rId13"/>
    <p:sldId id="283" r:id="rId14"/>
  </p:sldIdLst>
  <p:sldSz cx="18288000" cy="10287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dube@ctyouthservices.org" initials="" lastIdx="8" clrIdx="0"/>
  <p:cmAuthor id="1" name="Kate McDonald" initials="" lastIdx="3" clrIdx="1"/>
  <p:cmAuthor id="2" name="ebromley@ctyouthservices.org" initials="" lastIdx="6" clrIdx="2"/>
  <p:cmAuthor id="3" name="Jay Aronson" initials="" lastIdx="2" clrIdx="3"/>
  <p:cmAuthor id="4" name="Scott Cochran" initials="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57815AB-1A99-4692-B273-B2635A24C5C1}">
  <a:tblStyle styleId="{C57815AB-1A99-4692-B273-B2635A24C5C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91" autoAdjust="0"/>
    <p:restoredTop sz="95033" autoAdjust="0"/>
  </p:normalViewPr>
  <p:slideViewPr>
    <p:cSldViewPr snapToGrid="0">
      <p:cViewPr varScale="1">
        <p:scale>
          <a:sx n="62" d="100"/>
          <a:sy n="62" d="100"/>
        </p:scale>
        <p:origin x="58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400" d="100"/>
        <a:sy n="4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29cad78d683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g29cad78d683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586951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9fa39df393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g29fa39df393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702295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9fa39df393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g29fa39df393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383872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9fa39df393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g29fa39df393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287719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9fa39df393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g29fa39df393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70265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9fa39df393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g29fa39df393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7161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9fa39df393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g29fa39df393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178734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9fa39df393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g29fa39df393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66032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9fa39df393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g29fa39df393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805876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9fa39df393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g29fa39df393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905182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9fa39df393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g29fa39df393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821958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9fa39df393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g29fa39df393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94951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9fa39df393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g29fa39df393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31296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llinger/CYSA" type="blank">
  <p:cSld name="BLANK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685800" y="4035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244775" y="5505425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rtl="0"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3200"/>
              <a:buNone/>
              <a:defRPr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ctr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ctr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ctr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ctr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ctr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ctr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ctr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4400" i="0" u="none" strike="noStrike" cap="none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800">
                <a:solidFill>
                  <a:srgbClr val="888888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800">
                <a:solidFill>
                  <a:srgbClr val="888888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800">
                <a:solidFill>
                  <a:srgbClr val="888888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800">
                <a:solidFill>
                  <a:srgbClr val="888888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800">
                <a:solidFill>
                  <a:srgbClr val="888888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800">
                <a:solidFill>
                  <a:srgbClr val="888888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800">
                <a:solidFill>
                  <a:srgbClr val="888888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8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Char char="•"/>
              <a:defRPr sz="3200" i="0" u="none" strike="noStrike" cap="none">
                <a:solidFill>
                  <a:srgbClr val="888888"/>
                </a:solidFill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Char char="–"/>
              <a:defRPr sz="2800" i="0" u="none" strike="noStrike" cap="none">
                <a:solidFill>
                  <a:srgbClr val="888888"/>
                </a:solidFill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Char char="•"/>
              <a:defRPr sz="2400" i="0" u="none" strike="noStrike" cap="none">
                <a:solidFill>
                  <a:srgbClr val="888888"/>
                </a:solidFill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Char char="–"/>
              <a:defRPr sz="2000" i="0" u="none" strike="noStrike" cap="none">
                <a:solidFill>
                  <a:srgbClr val="888888"/>
                </a:solidFill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Char char="»"/>
              <a:defRPr sz="2000" i="0" u="none" strike="noStrike" cap="none">
                <a:solidFill>
                  <a:srgbClr val="888888"/>
                </a:solidFill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Char char="•"/>
              <a:defRPr sz="2000" i="0" u="none" strike="noStrike" cap="none">
                <a:solidFill>
                  <a:srgbClr val="888888"/>
                </a:solidFill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Char char="•"/>
              <a:defRPr sz="2000" i="0" u="none" strike="noStrike" cap="none">
                <a:solidFill>
                  <a:srgbClr val="888888"/>
                </a:solidFill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Char char="•"/>
              <a:defRPr sz="2000" i="0" u="none" strike="noStrike" cap="none">
                <a:solidFill>
                  <a:srgbClr val="888888"/>
                </a:solidFill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Char char="•"/>
              <a:defRPr sz="2000" i="0" u="none" strike="noStrike" cap="none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200" i="0" u="none" strike="noStrike" cap="none">
                <a:solidFill>
                  <a:srgbClr val="888888"/>
                </a:solidFill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800" i="0" u="none" strike="noStrike" cap="none">
                <a:solidFill>
                  <a:srgbClr val="888888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800" i="0" u="none" strike="noStrike" cap="none">
                <a:solidFill>
                  <a:srgbClr val="888888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800" i="0" u="none" strike="noStrike" cap="none">
                <a:solidFill>
                  <a:srgbClr val="888888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800" i="0" u="none" strike="noStrike" cap="none">
                <a:solidFill>
                  <a:srgbClr val="888888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800" i="0" u="none" strike="noStrike" cap="none">
                <a:solidFill>
                  <a:srgbClr val="888888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800" i="0" u="none" strike="noStrike" cap="none">
                <a:solidFill>
                  <a:srgbClr val="888888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800" i="0" u="none" strike="noStrike" cap="none">
                <a:solidFill>
                  <a:srgbClr val="888888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800" i="0" u="none" strike="noStrike" cap="none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200" i="0" u="none" strike="noStrike" cap="none">
                <a:solidFill>
                  <a:srgbClr val="888888"/>
                </a:solidFill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800" i="0" u="none" strike="noStrike" cap="none">
                <a:solidFill>
                  <a:srgbClr val="888888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800" i="0" u="none" strike="noStrike" cap="none">
                <a:solidFill>
                  <a:srgbClr val="888888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800" i="0" u="none" strike="noStrike" cap="none">
                <a:solidFill>
                  <a:srgbClr val="888888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800" i="0" u="none" strike="noStrike" cap="none">
                <a:solidFill>
                  <a:srgbClr val="888888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800" i="0" u="none" strike="noStrike" cap="none">
                <a:solidFill>
                  <a:srgbClr val="888888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800" i="0" u="none" strike="noStrike" cap="none">
                <a:solidFill>
                  <a:srgbClr val="888888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800" i="0" u="none" strike="noStrike" cap="none">
                <a:solidFill>
                  <a:srgbClr val="888888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800" i="0" u="none" strike="noStrike" cap="none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3" r:id="rId4"/>
    <p:sldLayoutId id="2147483655" r:id="rId5"/>
    <p:sldLayoutId id="2147483656" r:id="rId6"/>
    <p:sldLayoutId id="2147483657" r:id="rId7"/>
    <p:sldLayoutId id="2147483658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ctyouthservices.org/Data-Collection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ctyouthservices.org/CYSAEvents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4"/>
          <p:cNvSpPr txBox="1">
            <a:spLocks noGrp="1"/>
          </p:cNvSpPr>
          <p:nvPr>
            <p:ph type="body" idx="4"/>
          </p:nvPr>
        </p:nvSpPr>
        <p:spPr>
          <a:xfrm>
            <a:off x="8269675" y="417275"/>
            <a:ext cx="9659100" cy="9589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480"/>
              </a:spcBef>
              <a:spcAft>
                <a:spcPts val="0"/>
              </a:spcAft>
              <a:buNone/>
            </a:pPr>
            <a:r>
              <a:rPr lang="en-US" sz="7900" b="1" dirty="0">
                <a:solidFill>
                  <a:srgbClr val="4A74AA"/>
                </a:solidFill>
              </a:rPr>
              <a:t> </a:t>
            </a:r>
          </a:p>
        </p:txBody>
      </p:sp>
      <p:sp>
        <p:nvSpPr>
          <p:cNvPr id="2" name="Google Shape;96;p15">
            <a:extLst>
              <a:ext uri="{FF2B5EF4-FFF2-40B4-BE49-F238E27FC236}">
                <a16:creationId xmlns:a16="http://schemas.microsoft.com/office/drawing/2014/main" id="{CDAA7065-C65A-960D-3877-856FB3520CF7}"/>
              </a:ext>
            </a:extLst>
          </p:cNvPr>
          <p:cNvSpPr txBox="1">
            <a:spLocks/>
          </p:cNvSpPr>
          <p:nvPr/>
        </p:nvSpPr>
        <p:spPr>
          <a:xfrm>
            <a:off x="8834913" y="674657"/>
            <a:ext cx="6477412" cy="7616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>
              <a:buSzPts val="990"/>
            </a:pPr>
            <a:endParaRPr lang="en-US" sz="8000" b="1" dirty="0">
              <a:solidFill>
                <a:srgbClr val="4A74AA"/>
              </a:solidFill>
            </a:endParaRPr>
          </a:p>
          <a:p>
            <a:pPr algn="l">
              <a:buSzPts val="990"/>
            </a:pPr>
            <a:r>
              <a:rPr lang="en-US" sz="8000" b="1" dirty="0">
                <a:solidFill>
                  <a:srgbClr val="4A74AA"/>
                </a:solidFill>
              </a:rPr>
              <a:t>DCF </a:t>
            </a:r>
          </a:p>
          <a:p>
            <a:pPr algn="l">
              <a:buSzPts val="990"/>
            </a:pPr>
            <a:r>
              <a:rPr lang="en-US" sz="8000" b="1" dirty="0">
                <a:solidFill>
                  <a:srgbClr val="4A74AA"/>
                </a:solidFill>
              </a:rPr>
              <a:t>Grant </a:t>
            </a:r>
          </a:p>
          <a:p>
            <a:pPr algn="l">
              <a:buSzPts val="990"/>
            </a:pPr>
            <a:r>
              <a:rPr lang="en-US" sz="8000" b="1" dirty="0">
                <a:solidFill>
                  <a:srgbClr val="4A74AA"/>
                </a:solidFill>
              </a:rPr>
              <a:t>Budget </a:t>
            </a:r>
          </a:p>
          <a:p>
            <a:pPr algn="l">
              <a:buSzPts val="990"/>
            </a:pPr>
            <a:r>
              <a:rPr lang="en-US" sz="8000" b="1" dirty="0">
                <a:solidFill>
                  <a:srgbClr val="4A74AA"/>
                </a:solidFill>
              </a:rPr>
              <a:t>Overview</a:t>
            </a:r>
          </a:p>
          <a:p>
            <a:pPr algn="l">
              <a:buSzPts val="990"/>
            </a:pPr>
            <a:endParaRPr lang="en-US" sz="8000" b="1" dirty="0">
              <a:solidFill>
                <a:srgbClr val="4A74A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841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>
            <a:spLocks noGrp="1"/>
          </p:cNvSpPr>
          <p:nvPr>
            <p:ph type="ctrTitle"/>
          </p:nvPr>
        </p:nvSpPr>
        <p:spPr>
          <a:xfrm>
            <a:off x="496825" y="287200"/>
            <a:ext cx="15233100" cy="1470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6000" b="1" dirty="0">
              <a:solidFill>
                <a:srgbClr val="4A74AA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US" sz="6000" b="1" dirty="0">
                <a:solidFill>
                  <a:srgbClr val="4A74AA"/>
                </a:solidFill>
              </a:rPr>
              <a:t>Budget Submission</a:t>
            </a:r>
            <a:br>
              <a:rPr lang="en-US" sz="6000" b="1" dirty="0">
                <a:solidFill>
                  <a:srgbClr val="4A74AA"/>
                </a:solidFill>
              </a:rPr>
            </a:br>
            <a:endParaRPr sz="6000" b="1" dirty="0">
              <a:solidFill>
                <a:srgbClr val="4A74AA"/>
              </a:solidFill>
            </a:endParaRPr>
          </a:p>
        </p:txBody>
      </p:sp>
      <p:sp>
        <p:nvSpPr>
          <p:cNvPr id="97" name="Google Shape;97;p15"/>
          <p:cNvSpPr txBox="1"/>
          <p:nvPr/>
        </p:nvSpPr>
        <p:spPr>
          <a:xfrm>
            <a:off x="731925" y="2192703"/>
            <a:ext cx="12844590" cy="7664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71500" lvl="0" indent="-571500" algn="l" rtl="0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rgbClr val="888888"/>
                </a:solidFill>
              </a:rPr>
              <a:t>Your SFY24 budget actuals must be submitted by 5pm on September 30th. </a:t>
            </a:r>
          </a:p>
          <a:p>
            <a:pPr marL="571500" lvl="0" indent="-571500" algn="l" rtl="0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rgbClr val="888888"/>
                </a:solidFill>
              </a:rPr>
              <a:t>Submit your budget actuals via email to:</a:t>
            </a:r>
          </a:p>
          <a:p>
            <a:pPr lvl="2">
              <a:spcAft>
                <a:spcPts val="2400"/>
              </a:spcAft>
            </a:pPr>
            <a:r>
              <a:rPr lang="en-US" sz="4400" b="1" dirty="0">
                <a:solidFill>
                  <a:srgbClr val="888888"/>
                </a:solidFill>
              </a:rPr>
              <a:t>	support@ctyouthservices.org</a:t>
            </a:r>
          </a:p>
          <a:p>
            <a:pPr marL="571500" lvl="0" indent="-571500" algn="l" rtl="0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rgbClr val="888888"/>
                </a:solidFill>
              </a:rPr>
              <a:t>Put your YSB name in the Subject line.</a:t>
            </a:r>
          </a:p>
          <a:p>
            <a:pPr marL="571500" lvl="0" indent="-571500" algn="l" rtl="0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rgbClr val="888888"/>
                </a:solidFill>
              </a:rPr>
              <a:t>Unspent DCF grants funds must be returned.</a:t>
            </a:r>
          </a:p>
          <a:p>
            <a:pPr lvl="0" algn="l" rtl="0">
              <a:spcBef>
                <a:spcPts val="0"/>
              </a:spcBef>
              <a:spcAft>
                <a:spcPts val="2400"/>
              </a:spcAft>
            </a:pPr>
            <a:endParaRPr lang="en-US" sz="4400" b="1" dirty="0">
              <a:solidFill>
                <a:srgbClr val="888888"/>
              </a:solidFill>
            </a:endParaRPr>
          </a:p>
          <a:p>
            <a:pPr lvl="0" algn="l" rtl="0">
              <a:spcBef>
                <a:spcPts val="0"/>
              </a:spcBef>
              <a:spcAft>
                <a:spcPts val="2400"/>
              </a:spcAft>
            </a:pPr>
            <a:r>
              <a:rPr lang="en-US" sz="4400" b="1" dirty="0">
                <a:solidFill>
                  <a:srgbClr val="888888"/>
                </a:solidFill>
              </a:rPr>
              <a:t> </a:t>
            </a:r>
          </a:p>
          <a:p>
            <a:pPr lvl="0" algn="l" rtl="0">
              <a:spcBef>
                <a:spcPts val="0"/>
              </a:spcBef>
              <a:spcAft>
                <a:spcPts val="2400"/>
              </a:spcAft>
            </a:pPr>
            <a:endParaRPr lang="en-US"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699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>
            <a:spLocks noGrp="1"/>
          </p:cNvSpPr>
          <p:nvPr>
            <p:ph type="ctrTitle"/>
          </p:nvPr>
        </p:nvSpPr>
        <p:spPr>
          <a:xfrm>
            <a:off x="496825" y="287200"/>
            <a:ext cx="15233100" cy="1470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6000" b="1" dirty="0">
              <a:solidFill>
                <a:srgbClr val="4A74AA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US" sz="6000" b="1" dirty="0">
                <a:solidFill>
                  <a:srgbClr val="4A74AA"/>
                </a:solidFill>
              </a:rPr>
              <a:t>Acceptance and Changes</a:t>
            </a:r>
            <a:br>
              <a:rPr lang="en-US" sz="6000" b="1" dirty="0">
                <a:solidFill>
                  <a:srgbClr val="4A74AA"/>
                </a:solidFill>
              </a:rPr>
            </a:br>
            <a:endParaRPr sz="6000" b="1" dirty="0">
              <a:solidFill>
                <a:srgbClr val="4A74AA"/>
              </a:solidFill>
            </a:endParaRPr>
          </a:p>
        </p:txBody>
      </p:sp>
      <p:sp>
        <p:nvSpPr>
          <p:cNvPr id="97" name="Google Shape;97;p15"/>
          <p:cNvSpPr txBox="1"/>
          <p:nvPr/>
        </p:nvSpPr>
        <p:spPr>
          <a:xfrm>
            <a:off x="731925" y="2192703"/>
            <a:ext cx="12844590" cy="7664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57200" algn="l" rtl="0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rgbClr val="888888"/>
                </a:solidFill>
              </a:rPr>
              <a:t>Submit budgets to CYSA, do not copy DCF staff.</a:t>
            </a:r>
          </a:p>
          <a:p>
            <a:pPr marL="457200" lvl="0" indent="-457200" algn="l" rtl="0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rgbClr val="888888"/>
                </a:solidFill>
              </a:rPr>
              <a:t>You will meet the DCF deadline by that submission.</a:t>
            </a:r>
          </a:p>
          <a:p>
            <a:pPr marL="457200" lvl="0" indent="-457200" algn="l" rtl="0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rgbClr val="888888"/>
                </a:solidFill>
              </a:rPr>
              <a:t>CYSA will review your budget document and respond with acceptance, or a list of area(s) in need of attention.</a:t>
            </a: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lang="en-US"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429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>
            <a:spLocks noGrp="1"/>
          </p:cNvSpPr>
          <p:nvPr>
            <p:ph type="ctrTitle"/>
          </p:nvPr>
        </p:nvSpPr>
        <p:spPr>
          <a:xfrm>
            <a:off x="496825" y="287200"/>
            <a:ext cx="15233100" cy="1470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6000" b="1" dirty="0">
              <a:solidFill>
                <a:srgbClr val="4A74AA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US" sz="6000" b="1" dirty="0">
                <a:solidFill>
                  <a:srgbClr val="4A74AA"/>
                </a:solidFill>
              </a:rPr>
              <a:t>Budget Adjustment Requests</a:t>
            </a:r>
            <a:br>
              <a:rPr lang="en-US" sz="6000" b="1" dirty="0">
                <a:solidFill>
                  <a:srgbClr val="4A74AA"/>
                </a:solidFill>
              </a:rPr>
            </a:br>
            <a:endParaRPr sz="6000" b="1" dirty="0">
              <a:solidFill>
                <a:srgbClr val="4A74AA"/>
              </a:solidFill>
            </a:endParaRPr>
          </a:p>
        </p:txBody>
      </p:sp>
      <p:sp>
        <p:nvSpPr>
          <p:cNvPr id="97" name="Google Shape;97;p15"/>
          <p:cNvSpPr txBox="1"/>
          <p:nvPr/>
        </p:nvSpPr>
        <p:spPr>
          <a:xfrm>
            <a:off x="731925" y="2192703"/>
            <a:ext cx="12844590" cy="7664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5400" b="1" dirty="0">
                <a:solidFill>
                  <a:srgbClr val="FF0000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New in SFY25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2400"/>
              </a:spcAft>
            </a:pPr>
            <a:r>
              <a:rPr lang="en-US" sz="4400" b="1" dirty="0">
                <a:solidFill>
                  <a:srgbClr val="888888"/>
                </a:solidFill>
              </a:rPr>
              <a:t>Required to modify an approved budget if it changes by: </a:t>
            </a:r>
          </a:p>
          <a:p>
            <a:pPr marL="342900" marR="0" lvl="0" indent="-342900">
              <a:spcBef>
                <a:spcPts val="0"/>
              </a:spcBef>
              <a:spcAft>
                <a:spcPts val="2400"/>
              </a:spcAft>
              <a:buFont typeface="Symbol" panose="05050102010706020507" pitchFamily="18" charset="2"/>
              <a:buChar char=""/>
            </a:pPr>
            <a:r>
              <a:rPr lang="en-US" sz="4400" b="1" u="sng" dirty="0">
                <a:solidFill>
                  <a:srgbClr val="888888"/>
                </a:solidFill>
              </a:rPr>
              <a:t>20% or more</a:t>
            </a:r>
            <a:r>
              <a:rPr lang="en-US" sz="4400" b="1" dirty="0">
                <a:solidFill>
                  <a:srgbClr val="888888"/>
                </a:solidFill>
              </a:rPr>
              <a:t> change between Direct Services and Administrative activities (including Core Unit Functions or Fixed Costs). </a:t>
            </a:r>
          </a:p>
          <a:p>
            <a:pPr marL="342900" marR="0" lvl="0" indent="-342900">
              <a:spcBef>
                <a:spcPts val="0"/>
              </a:spcBef>
              <a:spcAft>
                <a:spcPts val="2400"/>
              </a:spcAft>
              <a:buFont typeface="Symbol" panose="05050102010706020507" pitchFamily="18" charset="2"/>
              <a:buChar char=""/>
            </a:pPr>
            <a:r>
              <a:rPr lang="en-US" sz="4400" b="1" u="sng" dirty="0">
                <a:solidFill>
                  <a:srgbClr val="888888"/>
                </a:solidFill>
              </a:rPr>
              <a:t>$5,000.00</a:t>
            </a:r>
            <a:r>
              <a:rPr lang="en-US" sz="4400" b="1" dirty="0">
                <a:solidFill>
                  <a:srgbClr val="888888"/>
                </a:solidFill>
              </a:rPr>
              <a:t> or more.</a:t>
            </a:r>
          </a:p>
          <a:p>
            <a:pPr lvl="0" algn="l" rtl="0">
              <a:spcBef>
                <a:spcPts val="0"/>
              </a:spcBef>
              <a:spcAft>
                <a:spcPts val="2400"/>
              </a:spcAft>
            </a:pPr>
            <a:endParaRPr lang="en-US"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4783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>
            <a:spLocks noGrp="1"/>
          </p:cNvSpPr>
          <p:nvPr>
            <p:ph type="ctrTitle"/>
          </p:nvPr>
        </p:nvSpPr>
        <p:spPr>
          <a:xfrm>
            <a:off x="496825" y="287200"/>
            <a:ext cx="15233100" cy="1470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6000" b="1" dirty="0">
              <a:solidFill>
                <a:srgbClr val="4A74AA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US" sz="6000" b="1" dirty="0">
                <a:solidFill>
                  <a:srgbClr val="4A74AA"/>
                </a:solidFill>
              </a:rPr>
              <a:t>Questions</a:t>
            </a:r>
            <a:br>
              <a:rPr lang="en-US" sz="6000" b="1" dirty="0">
                <a:solidFill>
                  <a:srgbClr val="4A74AA"/>
                </a:solidFill>
              </a:rPr>
            </a:br>
            <a:endParaRPr sz="6000" b="1" dirty="0">
              <a:solidFill>
                <a:srgbClr val="4A74AA"/>
              </a:solidFill>
            </a:endParaRPr>
          </a:p>
        </p:txBody>
      </p:sp>
      <p:sp>
        <p:nvSpPr>
          <p:cNvPr id="97" name="Google Shape;97;p15"/>
          <p:cNvSpPr txBox="1"/>
          <p:nvPr/>
        </p:nvSpPr>
        <p:spPr>
          <a:xfrm>
            <a:off x="731925" y="2192703"/>
            <a:ext cx="12844590" cy="7664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spcAft>
                <a:spcPts val="2400"/>
              </a:spcAft>
            </a:pPr>
            <a:r>
              <a:rPr lang="en-US" sz="4400" b="1" dirty="0">
                <a:solidFill>
                  <a:srgbClr val="888888"/>
                </a:solidFill>
              </a:rPr>
              <a:t>Technical Assistance is available FREE through CYSA.  </a:t>
            </a:r>
          </a:p>
          <a:p>
            <a:pPr lvl="0" algn="l" rtl="0">
              <a:spcBef>
                <a:spcPts val="0"/>
              </a:spcBef>
              <a:spcAft>
                <a:spcPts val="2400"/>
              </a:spcAft>
            </a:pPr>
            <a:r>
              <a:rPr lang="en-US" sz="4400" b="1" dirty="0">
                <a:solidFill>
                  <a:srgbClr val="888888"/>
                </a:solidFill>
              </a:rPr>
              <a:t>DCF requests that you contact CYSA first with any budget questions:</a:t>
            </a:r>
          </a:p>
          <a:p>
            <a:pPr lvl="0" algn="l" rtl="0">
              <a:spcBef>
                <a:spcPts val="0"/>
              </a:spcBef>
              <a:spcAft>
                <a:spcPts val="2400"/>
              </a:spcAft>
            </a:pPr>
            <a:r>
              <a:rPr lang="en-US" sz="4400" b="1" dirty="0">
                <a:solidFill>
                  <a:srgbClr val="888888"/>
                </a:solidFill>
              </a:rPr>
              <a:t>	support@ctyouthservices.org</a:t>
            </a:r>
          </a:p>
          <a:p>
            <a:pPr lvl="0" algn="l" rtl="0">
              <a:spcBef>
                <a:spcPts val="0"/>
              </a:spcBef>
              <a:spcAft>
                <a:spcPts val="2400"/>
              </a:spcAft>
            </a:pPr>
            <a:endParaRPr lang="en-US"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31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>
            <a:spLocks noGrp="1"/>
          </p:cNvSpPr>
          <p:nvPr>
            <p:ph type="ctrTitle"/>
          </p:nvPr>
        </p:nvSpPr>
        <p:spPr>
          <a:xfrm>
            <a:off x="496825" y="287200"/>
            <a:ext cx="15233100" cy="1470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6000" b="1" dirty="0">
              <a:solidFill>
                <a:srgbClr val="4A74AA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US" sz="6000" b="1" dirty="0">
                <a:solidFill>
                  <a:srgbClr val="4A74AA"/>
                </a:solidFill>
              </a:rPr>
              <a:t>FREE Technical Assistance </a:t>
            </a:r>
            <a:br>
              <a:rPr lang="en-US" sz="6000" b="1" dirty="0">
                <a:solidFill>
                  <a:srgbClr val="4A74AA"/>
                </a:solidFill>
              </a:rPr>
            </a:br>
            <a:endParaRPr sz="6000" b="1" dirty="0">
              <a:solidFill>
                <a:srgbClr val="4A74AA"/>
              </a:solidFill>
            </a:endParaRPr>
          </a:p>
        </p:txBody>
      </p:sp>
      <p:sp>
        <p:nvSpPr>
          <p:cNvPr id="97" name="Google Shape;97;p15"/>
          <p:cNvSpPr txBox="1"/>
          <p:nvPr/>
        </p:nvSpPr>
        <p:spPr>
          <a:xfrm>
            <a:off x="731925" y="2192703"/>
            <a:ext cx="12844590" cy="7664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spcAft>
                <a:spcPts val="2400"/>
              </a:spcAft>
            </a:pPr>
            <a:r>
              <a:rPr lang="en-US" sz="4400" b="1" dirty="0">
                <a:solidFill>
                  <a:srgbClr val="888888"/>
                </a:solidFill>
              </a:rPr>
              <a:t>DCF requests that you contact CYSA first:</a:t>
            </a:r>
          </a:p>
          <a:p>
            <a:pPr lvl="0" algn="l" rtl="0">
              <a:spcBef>
                <a:spcPts val="0"/>
              </a:spcBef>
              <a:spcAft>
                <a:spcPts val="2400"/>
              </a:spcAft>
            </a:pPr>
            <a:r>
              <a:rPr lang="en-US" sz="4400" b="1" dirty="0">
                <a:solidFill>
                  <a:srgbClr val="888888"/>
                </a:solidFill>
              </a:rPr>
              <a:t>	support@ctyouthservices.org</a:t>
            </a:r>
          </a:p>
          <a:p>
            <a:pPr lvl="0" algn="l" rtl="0">
              <a:spcBef>
                <a:spcPts val="0"/>
              </a:spcBef>
              <a:spcAft>
                <a:spcPts val="2400"/>
              </a:spcAft>
            </a:pPr>
            <a:endParaRPr lang="en-US" sz="4400" b="1" dirty="0">
              <a:solidFill>
                <a:srgbClr val="888888"/>
              </a:solidFill>
            </a:endParaRPr>
          </a:p>
          <a:p>
            <a:pPr lvl="0" algn="l" rtl="0">
              <a:spcBef>
                <a:spcPts val="0"/>
              </a:spcBef>
              <a:spcAft>
                <a:spcPts val="2400"/>
              </a:spcAft>
            </a:pPr>
            <a:r>
              <a:rPr lang="en-US" sz="4400" b="1" dirty="0">
                <a:solidFill>
                  <a:srgbClr val="888888"/>
                </a:solidFill>
              </a:rPr>
              <a:t>Send CYSA an email and begin your subject line with the word "QUESTION".  This is will help identify your email for faster response.</a:t>
            </a:r>
          </a:p>
          <a:p>
            <a:pPr lvl="0" algn="l" rtl="0">
              <a:spcBef>
                <a:spcPts val="0"/>
              </a:spcBef>
              <a:spcAft>
                <a:spcPts val="2400"/>
              </a:spcAft>
            </a:pPr>
            <a:endParaRPr lang="en-US"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147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>
            <a:spLocks noGrp="1"/>
          </p:cNvSpPr>
          <p:nvPr>
            <p:ph type="ctrTitle"/>
          </p:nvPr>
        </p:nvSpPr>
        <p:spPr>
          <a:xfrm>
            <a:off x="496825" y="287200"/>
            <a:ext cx="15233100" cy="1470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6000" b="1" dirty="0">
              <a:solidFill>
                <a:srgbClr val="4A74AA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US" sz="6000" b="1" dirty="0">
                <a:solidFill>
                  <a:srgbClr val="4A74AA"/>
                </a:solidFill>
              </a:rPr>
              <a:t>Resources</a:t>
            </a:r>
            <a:br>
              <a:rPr lang="en-US" sz="6000" b="1" dirty="0">
                <a:solidFill>
                  <a:srgbClr val="4A74AA"/>
                </a:solidFill>
              </a:rPr>
            </a:br>
            <a:endParaRPr sz="6000" b="1" dirty="0">
              <a:solidFill>
                <a:srgbClr val="4A74AA"/>
              </a:solidFill>
            </a:endParaRPr>
          </a:p>
        </p:txBody>
      </p:sp>
      <p:sp>
        <p:nvSpPr>
          <p:cNvPr id="97" name="Google Shape;97;p15"/>
          <p:cNvSpPr txBox="1"/>
          <p:nvPr/>
        </p:nvSpPr>
        <p:spPr>
          <a:xfrm>
            <a:off x="731925" y="2192703"/>
            <a:ext cx="12844590" cy="7664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spcAft>
                <a:spcPts val="2400"/>
              </a:spcAft>
            </a:pPr>
            <a:r>
              <a:rPr lang="en-US" sz="4400" b="1" dirty="0">
                <a:solidFill>
                  <a:srgbClr val="888888"/>
                </a:solidFill>
              </a:rPr>
              <a:t>CYSA’s website:</a:t>
            </a:r>
          </a:p>
          <a:p>
            <a:pPr marL="457200" indent="-4572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rgbClr val="888888"/>
                </a:solidFill>
              </a:rPr>
              <a:t>SFY grant allocations</a:t>
            </a:r>
          </a:p>
          <a:p>
            <a:pPr marL="457200" indent="-4572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rgbClr val="888888"/>
                </a:solidFill>
              </a:rPr>
              <a:t>Blank budget spreadsheets</a:t>
            </a:r>
          </a:p>
          <a:p>
            <a:pPr marL="457200" indent="-4572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rgbClr val="888888"/>
                </a:solidFill>
              </a:rPr>
              <a:t>Budget Adjustment Request form</a:t>
            </a:r>
          </a:p>
          <a:p>
            <a:pPr marL="457200" indent="-4572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rgbClr val="888888"/>
                </a:solidFill>
              </a:rPr>
              <a:t>Recordings and slides of past budget trainings</a:t>
            </a:r>
          </a:p>
          <a:p>
            <a:pPr>
              <a:spcAft>
                <a:spcPts val="2400"/>
              </a:spcAft>
            </a:pPr>
            <a:endParaRPr lang="en-US" sz="4400" b="1" dirty="0">
              <a:solidFill>
                <a:srgbClr val="888888"/>
              </a:solidFill>
            </a:endParaRPr>
          </a:p>
          <a:p>
            <a:pPr lvl="0" algn="l" rtl="0">
              <a:spcBef>
                <a:spcPts val="0"/>
              </a:spcBef>
              <a:spcAft>
                <a:spcPts val="2400"/>
              </a:spcAft>
            </a:pPr>
            <a:r>
              <a:rPr lang="en-US" sz="4000" b="1" dirty="0">
                <a:solidFill>
                  <a:srgbClr val="888888"/>
                </a:solidFill>
                <a:hlinkClick r:id="rId4"/>
              </a:rPr>
              <a:t>https://www.ctyouthservices.org/Data-Collection/</a:t>
            </a:r>
            <a:endParaRPr lang="en-US" sz="4000" b="1" dirty="0">
              <a:solidFill>
                <a:srgbClr val="888888"/>
              </a:solidFill>
            </a:endParaRPr>
          </a:p>
          <a:p>
            <a:pPr lvl="0" algn="l" rtl="0">
              <a:spcBef>
                <a:spcPts val="0"/>
              </a:spcBef>
              <a:spcAft>
                <a:spcPts val="2400"/>
              </a:spcAft>
            </a:pPr>
            <a:endParaRPr lang="en-US"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751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>
            <a:spLocks noGrp="1"/>
          </p:cNvSpPr>
          <p:nvPr>
            <p:ph type="ctrTitle"/>
          </p:nvPr>
        </p:nvSpPr>
        <p:spPr>
          <a:xfrm>
            <a:off x="496825" y="287200"/>
            <a:ext cx="15233100" cy="1470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6000" b="1" dirty="0">
              <a:solidFill>
                <a:srgbClr val="4A74AA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US" sz="6000" b="1" dirty="0">
                <a:solidFill>
                  <a:srgbClr val="4A74AA"/>
                </a:solidFill>
              </a:rPr>
              <a:t>Resources</a:t>
            </a:r>
            <a:br>
              <a:rPr lang="en-US" sz="6000" b="1" dirty="0">
                <a:solidFill>
                  <a:srgbClr val="4A74AA"/>
                </a:solidFill>
              </a:rPr>
            </a:br>
            <a:endParaRPr sz="6000" b="1" dirty="0">
              <a:solidFill>
                <a:srgbClr val="4A74AA"/>
              </a:solidFill>
            </a:endParaRPr>
          </a:p>
        </p:txBody>
      </p:sp>
      <p:sp>
        <p:nvSpPr>
          <p:cNvPr id="97" name="Google Shape;97;p15"/>
          <p:cNvSpPr txBox="1"/>
          <p:nvPr/>
        </p:nvSpPr>
        <p:spPr>
          <a:xfrm>
            <a:off x="731925" y="2192703"/>
            <a:ext cx="12844590" cy="7664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spcAft>
                <a:spcPts val="2400"/>
              </a:spcAft>
            </a:pPr>
            <a:r>
              <a:rPr lang="en-US" sz="4400" b="1" dirty="0">
                <a:solidFill>
                  <a:srgbClr val="888888"/>
                </a:solidFill>
              </a:rPr>
              <a:t>CYSA’s Calendar page lists upcoming trainings including Lunchtime Q&amp;A sessions on SFY24 budget reporting:</a:t>
            </a:r>
          </a:p>
          <a:p>
            <a:pPr marL="457200" indent="-4572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rgbClr val="888888"/>
                </a:solidFill>
              </a:rPr>
              <a:t>9/24 12-1pm</a:t>
            </a:r>
          </a:p>
          <a:p>
            <a:pPr marL="457200" indent="-4572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rgbClr val="888888"/>
                </a:solidFill>
              </a:rPr>
              <a:t>9/27 12-1pm</a:t>
            </a:r>
          </a:p>
          <a:p>
            <a:pPr>
              <a:spcAft>
                <a:spcPts val="2400"/>
              </a:spcAft>
            </a:pPr>
            <a:endParaRPr lang="en-US" sz="4400" b="1" dirty="0">
              <a:solidFill>
                <a:srgbClr val="888888"/>
              </a:solidFill>
            </a:endParaRPr>
          </a:p>
          <a:p>
            <a:pPr lvl="0" algn="l" rtl="0">
              <a:spcBef>
                <a:spcPts val="0"/>
              </a:spcBef>
              <a:spcAft>
                <a:spcPts val="2400"/>
              </a:spcAft>
            </a:pPr>
            <a:r>
              <a:rPr lang="en-US" sz="4000" b="1" dirty="0">
                <a:solidFill>
                  <a:srgbClr val="888888"/>
                </a:solidFill>
                <a:hlinkClick r:id="rId4"/>
              </a:rPr>
              <a:t>https://www.ctyouthservices.org/CYSAEvents/</a:t>
            </a:r>
            <a:endParaRPr lang="en-US" sz="4000" b="1" dirty="0">
              <a:solidFill>
                <a:srgbClr val="888888"/>
              </a:solidFill>
            </a:endParaRPr>
          </a:p>
          <a:p>
            <a:pPr lvl="0" algn="l" rtl="0">
              <a:spcBef>
                <a:spcPts val="0"/>
              </a:spcBef>
              <a:spcAft>
                <a:spcPts val="2400"/>
              </a:spcAft>
            </a:pPr>
            <a:endParaRPr lang="en-US"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697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>
            <a:spLocks noGrp="1"/>
          </p:cNvSpPr>
          <p:nvPr>
            <p:ph type="ctrTitle"/>
          </p:nvPr>
        </p:nvSpPr>
        <p:spPr>
          <a:xfrm>
            <a:off x="496825" y="287200"/>
            <a:ext cx="15233100" cy="1470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6000" b="1" dirty="0">
              <a:solidFill>
                <a:srgbClr val="4A74AA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US" sz="6000" b="1" dirty="0">
                <a:solidFill>
                  <a:srgbClr val="4A74AA"/>
                </a:solidFill>
              </a:rPr>
              <a:t>Allocations and Payments</a:t>
            </a:r>
            <a:br>
              <a:rPr lang="en-US" sz="6000" b="1" dirty="0">
                <a:solidFill>
                  <a:srgbClr val="4A74AA"/>
                </a:solidFill>
              </a:rPr>
            </a:br>
            <a:endParaRPr sz="6000" b="1" dirty="0">
              <a:solidFill>
                <a:srgbClr val="4A74AA"/>
              </a:solidFill>
            </a:endParaRPr>
          </a:p>
        </p:txBody>
      </p:sp>
      <p:sp>
        <p:nvSpPr>
          <p:cNvPr id="97" name="Google Shape;97;p15"/>
          <p:cNvSpPr txBox="1"/>
          <p:nvPr/>
        </p:nvSpPr>
        <p:spPr>
          <a:xfrm>
            <a:off x="731925" y="2192703"/>
            <a:ext cx="12844590" cy="7664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spcAft>
                <a:spcPts val="2400"/>
              </a:spcAft>
            </a:pPr>
            <a:r>
              <a:rPr lang="en-US" sz="4400" b="1" dirty="0">
                <a:solidFill>
                  <a:srgbClr val="888888"/>
                </a:solidFill>
              </a:rPr>
              <a:t>To confirm the dates and amounts of YSB funding please use Vendor Self-Serve (VSS) to access Core-CT:</a:t>
            </a:r>
          </a:p>
          <a:p>
            <a:pPr lvl="0" algn="l" rtl="0">
              <a:spcBef>
                <a:spcPts val="0"/>
              </a:spcBef>
              <a:spcAft>
                <a:spcPts val="2400"/>
              </a:spcAft>
            </a:pPr>
            <a:r>
              <a:rPr lang="en-US" sz="4400" b="1" dirty="0">
                <a:solidFill>
                  <a:srgbClr val="888888"/>
                </a:solidFill>
              </a:rPr>
              <a:t>http://www.osc.ct.gov/vendor/index.html</a:t>
            </a:r>
          </a:p>
          <a:p>
            <a:pPr lvl="0" algn="l" rtl="0">
              <a:spcBef>
                <a:spcPts val="0"/>
              </a:spcBef>
              <a:spcAft>
                <a:spcPts val="2400"/>
              </a:spcAft>
            </a:pPr>
            <a:endParaRPr lang="en-US"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779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>
            <a:spLocks noGrp="1"/>
          </p:cNvSpPr>
          <p:nvPr>
            <p:ph type="ctrTitle"/>
          </p:nvPr>
        </p:nvSpPr>
        <p:spPr>
          <a:xfrm>
            <a:off x="496825" y="287200"/>
            <a:ext cx="15233100" cy="1470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6000" b="1" dirty="0">
              <a:solidFill>
                <a:srgbClr val="4A74AA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US" sz="6000" b="1" dirty="0">
                <a:solidFill>
                  <a:srgbClr val="4A74AA"/>
                </a:solidFill>
              </a:rPr>
              <a:t>DCF Grant Types &amp; Uses</a:t>
            </a:r>
            <a:br>
              <a:rPr lang="en-US" sz="6000" b="1" dirty="0">
                <a:solidFill>
                  <a:srgbClr val="4A74AA"/>
                </a:solidFill>
              </a:rPr>
            </a:br>
            <a:endParaRPr sz="6000" b="1" dirty="0">
              <a:solidFill>
                <a:srgbClr val="4A74AA"/>
              </a:solidFill>
            </a:endParaRPr>
          </a:p>
        </p:txBody>
      </p:sp>
      <p:sp>
        <p:nvSpPr>
          <p:cNvPr id="97" name="Google Shape;97;p15"/>
          <p:cNvSpPr txBox="1"/>
          <p:nvPr/>
        </p:nvSpPr>
        <p:spPr>
          <a:xfrm>
            <a:off x="731925" y="2192703"/>
            <a:ext cx="12844590" cy="7664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57200" algn="l" rtl="0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rgbClr val="888888"/>
                </a:solidFill>
              </a:rPr>
              <a:t>Base/Main Grant</a:t>
            </a:r>
          </a:p>
          <a:p>
            <a:pPr lvl="4">
              <a:spcAft>
                <a:spcPts val="2400"/>
              </a:spcAft>
            </a:pPr>
            <a:r>
              <a:rPr lang="en-US" sz="4400" b="1" dirty="0">
                <a:solidFill>
                  <a:srgbClr val="888888"/>
                </a:solidFill>
              </a:rPr>
              <a:t>	Requires a Municipal Match</a:t>
            </a:r>
          </a:p>
          <a:p>
            <a:pPr marL="457200" lvl="0" indent="-457200" algn="l" rtl="0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rgbClr val="888888"/>
                </a:solidFill>
              </a:rPr>
              <a:t>Enhancement Grant</a:t>
            </a:r>
          </a:p>
          <a:p>
            <a:pPr marL="457200" lvl="0" indent="-457200" algn="l" rtl="0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rgbClr val="888888"/>
                </a:solidFill>
              </a:rPr>
              <a:t>Supplemental Grant</a:t>
            </a: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lang="en-US" sz="4400" dirty="0">
              <a:solidFill>
                <a:srgbClr val="888888"/>
              </a:solidFill>
            </a:endParaRPr>
          </a:p>
          <a:p>
            <a:pPr>
              <a:spcAft>
                <a:spcPts val="2400"/>
              </a:spcAft>
            </a:pPr>
            <a:r>
              <a:rPr lang="en-US" sz="3600" i="1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Note: Neither Enhancement nor Supplemental funds are guaranteed year to year.</a:t>
            </a:r>
            <a:endParaRPr lang="en-US" sz="3600" i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864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>
            <a:spLocks noGrp="1"/>
          </p:cNvSpPr>
          <p:nvPr>
            <p:ph type="ctrTitle"/>
          </p:nvPr>
        </p:nvSpPr>
        <p:spPr>
          <a:xfrm>
            <a:off x="496825" y="287200"/>
            <a:ext cx="15233100" cy="1470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6000" b="1" dirty="0">
              <a:solidFill>
                <a:srgbClr val="4A74AA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US" sz="6000" b="1" dirty="0">
                <a:solidFill>
                  <a:srgbClr val="4A74AA"/>
                </a:solidFill>
              </a:rPr>
              <a:t>Base/Main Grant &amp; Municipal Match</a:t>
            </a:r>
            <a:br>
              <a:rPr lang="en-US" sz="6000" b="1" dirty="0">
                <a:solidFill>
                  <a:srgbClr val="4A74AA"/>
                </a:solidFill>
              </a:rPr>
            </a:br>
            <a:endParaRPr sz="6000" b="1" dirty="0">
              <a:solidFill>
                <a:srgbClr val="4A74AA"/>
              </a:solidFill>
            </a:endParaRPr>
          </a:p>
        </p:txBody>
      </p:sp>
      <p:sp>
        <p:nvSpPr>
          <p:cNvPr id="97" name="Google Shape;97;p15"/>
          <p:cNvSpPr txBox="1"/>
          <p:nvPr/>
        </p:nvSpPr>
        <p:spPr>
          <a:xfrm>
            <a:off x="731925" y="2192703"/>
            <a:ext cx="12844590" cy="7664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57200" algn="l" rtl="0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rgbClr val="888888"/>
                </a:solidFill>
              </a:rPr>
              <a:t>May be used for any YSB related expense.</a:t>
            </a:r>
          </a:p>
          <a:p>
            <a:pPr marL="457200" lvl="0" indent="-457200" algn="l" rtl="0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rgbClr val="888888"/>
                </a:solidFill>
              </a:rPr>
              <a:t>Each municipality must contribute an amount equal to the amount of DCF’s Base/Main grant.</a:t>
            </a:r>
          </a:p>
          <a:p>
            <a:pPr marL="457200" lvl="0" indent="-457200" algn="l" rtl="0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rgbClr val="888888"/>
                </a:solidFill>
              </a:rPr>
              <a:t>No more than 50% of the match shall be in-kind services.</a:t>
            </a:r>
          </a:p>
          <a:p>
            <a:pPr marL="457200" lvl="0" indent="-457200" algn="l" rtl="0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rgbClr val="888888"/>
                </a:solidFill>
              </a:rPr>
              <a:t>Narrative must note the type and amount of any in-kind services, if applicable.</a:t>
            </a:r>
          </a:p>
          <a:p>
            <a:pPr marL="457200" lvl="0" indent="-457200" algn="l" rtl="0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endParaRPr lang="en-US"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310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>
            <a:spLocks noGrp="1"/>
          </p:cNvSpPr>
          <p:nvPr>
            <p:ph type="ctrTitle"/>
          </p:nvPr>
        </p:nvSpPr>
        <p:spPr>
          <a:xfrm>
            <a:off x="496825" y="287200"/>
            <a:ext cx="15233100" cy="1470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6000" b="1" dirty="0">
              <a:solidFill>
                <a:srgbClr val="4A74AA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US" sz="6000" b="1" dirty="0">
                <a:solidFill>
                  <a:srgbClr val="4A74AA"/>
                </a:solidFill>
              </a:rPr>
              <a:t>Enhancement Grant</a:t>
            </a:r>
            <a:br>
              <a:rPr lang="en-US" sz="6000" b="1" dirty="0">
                <a:solidFill>
                  <a:srgbClr val="4A74AA"/>
                </a:solidFill>
              </a:rPr>
            </a:br>
            <a:endParaRPr sz="6000" b="1" dirty="0">
              <a:solidFill>
                <a:srgbClr val="4A74AA"/>
              </a:solidFill>
            </a:endParaRPr>
          </a:p>
        </p:txBody>
      </p:sp>
      <p:sp>
        <p:nvSpPr>
          <p:cNvPr id="97" name="Google Shape;97;p15"/>
          <p:cNvSpPr txBox="1"/>
          <p:nvPr/>
        </p:nvSpPr>
        <p:spPr>
          <a:xfrm>
            <a:off x="731925" y="2192703"/>
            <a:ext cx="12844590" cy="7664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57200" algn="l" rtl="0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rgbClr val="888888"/>
                </a:solidFill>
              </a:rPr>
              <a:t>Must be used to enhance existing direct services to youth, which may include full/portion of salaries of positions that provide direct services.</a:t>
            </a:r>
          </a:p>
          <a:p>
            <a:pPr marL="457200" lvl="0" indent="-457200" algn="l" rtl="0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rgbClr val="888888"/>
                </a:solidFill>
              </a:rPr>
              <a:t>May not supplant already existing funding for the same program services.</a:t>
            </a:r>
          </a:p>
          <a:p>
            <a:pPr marL="457200" lvl="0" indent="-457200" algn="l" rtl="0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rgbClr val="888888"/>
                </a:solidFill>
              </a:rPr>
              <a:t>Can be used for maintenance fees associated with use of a web-based data collection tool.</a:t>
            </a:r>
          </a:p>
          <a:p>
            <a:pPr marL="457200" lvl="0" indent="-457200" algn="l" rtl="0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rgbClr val="888888"/>
                </a:solidFill>
              </a:rPr>
              <a:t>Does not require a town match from the YSB. </a:t>
            </a:r>
          </a:p>
          <a:p>
            <a:pPr marL="457200" lvl="0" indent="-457200" algn="l" rtl="0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endParaRPr lang="en-US"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482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>
            <a:spLocks noGrp="1"/>
          </p:cNvSpPr>
          <p:nvPr>
            <p:ph type="ctrTitle"/>
          </p:nvPr>
        </p:nvSpPr>
        <p:spPr>
          <a:xfrm>
            <a:off x="496825" y="287200"/>
            <a:ext cx="15233100" cy="1470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6000" b="1" dirty="0">
              <a:solidFill>
                <a:srgbClr val="4A74AA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US" sz="6000" b="1" dirty="0">
                <a:solidFill>
                  <a:srgbClr val="4A74AA"/>
                </a:solidFill>
              </a:rPr>
              <a:t>Supplemental Grant</a:t>
            </a:r>
            <a:br>
              <a:rPr lang="en-US" sz="6000" b="1" dirty="0">
                <a:solidFill>
                  <a:srgbClr val="4A74AA"/>
                </a:solidFill>
              </a:rPr>
            </a:br>
            <a:endParaRPr sz="6000" b="1" dirty="0">
              <a:solidFill>
                <a:srgbClr val="4A74AA"/>
              </a:solidFill>
            </a:endParaRPr>
          </a:p>
        </p:txBody>
      </p:sp>
      <p:sp>
        <p:nvSpPr>
          <p:cNvPr id="97" name="Google Shape;97;p15"/>
          <p:cNvSpPr txBox="1"/>
          <p:nvPr/>
        </p:nvSpPr>
        <p:spPr>
          <a:xfrm>
            <a:off x="731925" y="2192703"/>
            <a:ext cx="12844590" cy="7664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57200" algn="l" rtl="0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rgbClr val="888888"/>
                </a:solidFill>
              </a:rPr>
              <a:t>Must be used for direct services to youth, which may include full/portion of salaries of positions that provide direct services.</a:t>
            </a:r>
          </a:p>
          <a:p>
            <a:pPr marL="457200" lvl="0" indent="-457200" algn="l" rtl="0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rgbClr val="888888"/>
                </a:solidFill>
              </a:rPr>
              <a:t>Does not require a town match from the YSB. </a:t>
            </a:r>
          </a:p>
          <a:p>
            <a:pPr marL="457200" lvl="0" indent="-457200" algn="l" rtl="0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endParaRPr lang="en-US"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b="1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2400"/>
              </a:spcAft>
              <a:buNone/>
            </a:pPr>
            <a:endParaRPr sz="4400" dirty="0">
              <a:solidFill>
                <a:srgbClr val="8888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169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1049</TotalTime>
  <Words>519</Words>
  <Application>Microsoft Office PowerPoint</Application>
  <PresentationFormat>Custom</PresentationFormat>
  <Paragraphs>224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Symbol</vt:lpstr>
      <vt:lpstr>inherit</vt:lpstr>
      <vt:lpstr>Arial</vt:lpstr>
      <vt:lpstr>Calibri</vt:lpstr>
      <vt:lpstr>Office Theme</vt:lpstr>
      <vt:lpstr>PowerPoint Presentation</vt:lpstr>
      <vt:lpstr> FREE Technical Assistance  </vt:lpstr>
      <vt:lpstr> Resources </vt:lpstr>
      <vt:lpstr> Resources </vt:lpstr>
      <vt:lpstr> Allocations and Payments </vt:lpstr>
      <vt:lpstr> DCF Grant Types &amp; Uses </vt:lpstr>
      <vt:lpstr> Base/Main Grant &amp; Municipal Match </vt:lpstr>
      <vt:lpstr> Enhancement Grant </vt:lpstr>
      <vt:lpstr> Supplemental Grant </vt:lpstr>
      <vt:lpstr> Budget Submission </vt:lpstr>
      <vt:lpstr> Acceptance and Changes </vt:lpstr>
      <vt:lpstr> Budget Adjustment Requests </vt:lpstr>
      <vt:lpstr> Questions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Youth Service Bureaus: Overview</dc:title>
  <dc:creator>Kathryn Dube</dc:creator>
  <cp:lastModifiedBy>Michelle Milczanowski</cp:lastModifiedBy>
  <cp:revision>8</cp:revision>
  <dcterms:modified xsi:type="dcterms:W3CDTF">2024-09-17T12:47:16Z</dcterms:modified>
</cp:coreProperties>
</file>