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9" r:id="rId3"/>
    <p:sldId id="257" r:id="rId4"/>
    <p:sldId id="287" r:id="rId5"/>
    <p:sldId id="291" r:id="rId6"/>
    <p:sldId id="293" r:id="rId7"/>
    <p:sldId id="292" r:id="rId8"/>
    <p:sldId id="264" r:id="rId9"/>
    <p:sldId id="270" r:id="rId10"/>
    <p:sldId id="272" r:id="rId11"/>
    <p:sldId id="282" r:id="rId12"/>
    <p:sldId id="284" r:id="rId13"/>
    <p:sldId id="294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>
        <p:scale>
          <a:sx n="95" d="100"/>
          <a:sy n="95" d="100"/>
        </p:scale>
        <p:origin x="10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Dube" userId="846fbc5a6800adc5" providerId="LiveId" clId="{5C9FAA39-0738-4062-92D9-2016C2CA55CF}"/>
    <pc:docChg chg="modSld">
      <pc:chgData name="Kathryn Dube" userId="846fbc5a6800adc5" providerId="LiveId" clId="{5C9FAA39-0738-4062-92D9-2016C2CA55CF}" dt="2024-09-16T02:19:30.992" v="1" actId="122"/>
      <pc:docMkLst>
        <pc:docMk/>
      </pc:docMkLst>
      <pc:sldChg chg="modSp mod">
        <pc:chgData name="Kathryn Dube" userId="846fbc5a6800adc5" providerId="LiveId" clId="{5C9FAA39-0738-4062-92D9-2016C2CA55CF}" dt="2024-09-16T02:19:27.672" v="0" actId="122"/>
        <pc:sldMkLst>
          <pc:docMk/>
          <pc:sldMk cId="3619788194" sldId="257"/>
        </pc:sldMkLst>
        <pc:spChg chg="mod">
          <ac:chgData name="Kathryn Dube" userId="846fbc5a6800adc5" providerId="LiveId" clId="{5C9FAA39-0738-4062-92D9-2016C2CA55CF}" dt="2024-09-16T02:19:27.672" v="0" actId="122"/>
          <ac:spMkLst>
            <pc:docMk/>
            <pc:sldMk cId="3619788194" sldId="257"/>
            <ac:spMk id="2" creationId="{E2C64E27-3CB5-489F-BDFC-48EB357A5BBA}"/>
          </ac:spMkLst>
        </pc:spChg>
      </pc:sldChg>
      <pc:sldChg chg="modSp mod">
        <pc:chgData name="Kathryn Dube" userId="846fbc5a6800adc5" providerId="LiveId" clId="{5C9FAA39-0738-4062-92D9-2016C2CA55CF}" dt="2024-09-16T02:19:30.992" v="1" actId="122"/>
        <pc:sldMkLst>
          <pc:docMk/>
          <pc:sldMk cId="2207288110" sldId="289"/>
        </pc:sldMkLst>
        <pc:spChg chg="mod">
          <ac:chgData name="Kathryn Dube" userId="846fbc5a6800adc5" providerId="LiveId" clId="{5C9FAA39-0738-4062-92D9-2016C2CA55CF}" dt="2024-09-16T02:19:30.992" v="1" actId="122"/>
          <ac:spMkLst>
            <pc:docMk/>
            <pc:sldMk cId="2207288110" sldId="289"/>
            <ac:spMk id="2" creationId="{682B04E9-DDD0-478B-82D8-1557A40980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4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20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70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9114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73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6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4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5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7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8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9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5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4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7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4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E6366-DA44-43B7-8ECF-1306161209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1ABC70-85CA-41F5-A1DC-88019B973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8D432-01E8-43CE-92CE-34C4608A9F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Juvenile</a:t>
            </a:r>
            <a:r>
              <a:rPr lang="en-US" sz="4800" spc="-3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Justice,</a:t>
            </a:r>
            <a:r>
              <a:rPr lang="en-US" sz="4800" spc="-1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Diversion</a:t>
            </a:r>
            <a:r>
              <a:rPr lang="en-US" sz="4800" spc="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</a:t>
            </a:r>
            <a:r>
              <a:rPr lang="en-US" sz="4800" spc="-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Status Offense</a:t>
            </a:r>
            <a:r>
              <a:rPr lang="en-US" sz="4800" spc="-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spc="-1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Referrals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0ACA0-3B7A-471B-A82C-3208A9BDA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ERICA BROMLEY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YOUTH JUSTICE CONSULTANT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 YOUTH SERVICES ASSOCIATION</a:t>
            </a:r>
          </a:p>
        </p:txBody>
      </p:sp>
    </p:spTree>
    <p:extLst>
      <p:ext uri="{BB962C8B-B14F-4D97-AF65-F5344CB8AC3E}">
        <p14:creationId xmlns:p14="http://schemas.microsoft.com/office/powerpoint/2010/main" val="2201970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3197-707B-41CF-8164-36A7CB1C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JRB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2FD2A-7075-4B78-9715-8BCED99FB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387643"/>
            <a:ext cx="6447501" cy="415590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Amount of funding for JRBs varies greatly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JRB are not funded but may use a portion of their YSB grant to support their JRB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 JRBs (Bridgeport, Hartford, New Haven) are fully funded by DCF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FY 23 @ 45 JRBs received funding through the DCF JRB Support and Enhancement grant. JRBs received anywhere between $1,500 and $35,000, depending on size, need and cases. Funds for DCF Regions 1,2,3,4 and 6 are overseen by CYSA and Region 5 funds are overseen by the Waterbury YSB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FY 2022, 10 more JRBs became eligible for new Support and Enhancement dollars for their JRB through additional funding for DCF Regions 1, 2, and 4 which were previously ineligible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59F27-2289-4DC3-9823-50DE573F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4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DA640-47E4-48A0-A5B5-6E84A2FD2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6" y="553453"/>
            <a:ext cx="6908087" cy="18915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202-24 JRB DATA </a:t>
            </a:r>
            <a:br>
              <a:rPr lang="en-US" sz="1050" dirty="0"/>
            </a:br>
            <a:r>
              <a:rPr lang="en-US" sz="2400" dirty="0"/>
              <a:t>TOTAL CASES FY24 = 1833</a:t>
            </a:r>
            <a:br>
              <a:rPr lang="en-US" sz="2400" dirty="0"/>
            </a:br>
            <a:r>
              <a:rPr lang="en-US" sz="1200" dirty="0"/>
              <a:t>*Not full year data – data collected up until June</a:t>
            </a:r>
            <a:br>
              <a:rPr lang="en-US" sz="1200" dirty="0"/>
            </a:br>
            <a:br>
              <a:rPr lang="en-US" sz="1200" dirty="0"/>
            </a:br>
            <a:r>
              <a:rPr lang="en-US" sz="1600" dirty="0"/>
              <a:t>Historical data (# of cases) – FY 2020 = 2159; FY 2021 = 1476; FY 2022 = 1903; FY 2023 = 2492</a:t>
            </a:r>
            <a:endParaRPr lang="en-US" sz="13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7B4C9-82FA-406A-8A4C-5ABE750A2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06" y="2445019"/>
            <a:ext cx="3077694" cy="4156307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Ages </a:t>
            </a:r>
          </a:p>
          <a:p>
            <a:pPr lvl="1"/>
            <a:r>
              <a:rPr lang="en-US" dirty="0"/>
              <a:t>10-12 = 13%</a:t>
            </a:r>
          </a:p>
          <a:p>
            <a:pPr lvl="1"/>
            <a:r>
              <a:rPr lang="en-US" dirty="0"/>
              <a:t>13-15 = 46%</a:t>
            </a:r>
          </a:p>
          <a:p>
            <a:pPr lvl="1"/>
            <a:r>
              <a:rPr lang="en-US" dirty="0"/>
              <a:t>16-18+ = 37%</a:t>
            </a:r>
          </a:p>
          <a:p>
            <a:r>
              <a:rPr lang="en-US" sz="1600" dirty="0"/>
              <a:t>Race: </a:t>
            </a:r>
          </a:p>
          <a:p>
            <a:pPr lvl="1"/>
            <a:r>
              <a:rPr lang="en-US" dirty="0"/>
              <a:t>White = 48%</a:t>
            </a:r>
          </a:p>
          <a:p>
            <a:pPr lvl="1"/>
            <a:r>
              <a:rPr lang="en-US" dirty="0"/>
              <a:t>Black = 30%</a:t>
            </a:r>
          </a:p>
          <a:p>
            <a:pPr lvl="1"/>
            <a:r>
              <a:rPr lang="en-US" dirty="0"/>
              <a:t>Multiracial = 6%</a:t>
            </a:r>
          </a:p>
          <a:p>
            <a:pPr lvl="1"/>
            <a:r>
              <a:rPr lang="en-US" dirty="0"/>
              <a:t>Other = 6%</a:t>
            </a:r>
          </a:p>
          <a:p>
            <a:r>
              <a:rPr lang="en-US" sz="1600" dirty="0"/>
              <a:t>Ethnicity: </a:t>
            </a:r>
          </a:p>
          <a:p>
            <a:pPr lvl="1"/>
            <a:r>
              <a:rPr lang="en-US" dirty="0"/>
              <a:t>Hispanic = 58%</a:t>
            </a:r>
          </a:p>
          <a:p>
            <a:pPr lvl="1"/>
            <a:r>
              <a:rPr lang="en-US" dirty="0"/>
              <a:t>Not Hispanic = 33%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F8A7C-A0F9-490E-8A5A-2E584951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467EFD-26CA-6EEA-ACBC-DF3842F22062}"/>
              </a:ext>
            </a:extLst>
          </p:cNvPr>
          <p:cNvSpPr txBox="1">
            <a:spLocks/>
          </p:cNvSpPr>
          <p:nvPr/>
        </p:nvSpPr>
        <p:spPr>
          <a:xfrm>
            <a:off x="3665621" y="2445018"/>
            <a:ext cx="3996332" cy="424454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Gender </a:t>
            </a:r>
          </a:p>
          <a:p>
            <a:pPr lvl="1"/>
            <a:r>
              <a:rPr lang="en-US" dirty="0"/>
              <a:t>Male = 59%</a:t>
            </a:r>
          </a:p>
          <a:p>
            <a:pPr lvl="1"/>
            <a:r>
              <a:rPr lang="en-US" dirty="0"/>
              <a:t>Female = 37%</a:t>
            </a:r>
          </a:p>
          <a:p>
            <a:pPr lvl="1"/>
            <a:r>
              <a:rPr lang="en-US" dirty="0"/>
              <a:t>Non-Binary = less than 1%</a:t>
            </a:r>
          </a:p>
          <a:p>
            <a:pPr lvl="1"/>
            <a:r>
              <a:rPr lang="en-US" dirty="0"/>
              <a:t>Transgender = less than 1%</a:t>
            </a:r>
          </a:p>
          <a:p>
            <a:r>
              <a:rPr lang="en-US" sz="1600" dirty="0"/>
              <a:t>Suspension and Expulsion</a:t>
            </a:r>
          </a:p>
          <a:p>
            <a:pPr lvl="1"/>
            <a:r>
              <a:rPr lang="en-US" dirty="0"/>
              <a:t>Suspension = 50%</a:t>
            </a:r>
          </a:p>
          <a:p>
            <a:pPr lvl="1"/>
            <a:r>
              <a:rPr lang="en-US" dirty="0"/>
              <a:t>Expulsion = 8%</a:t>
            </a:r>
          </a:p>
          <a:p>
            <a:r>
              <a:rPr lang="en-US" sz="1600" dirty="0"/>
              <a:t>Special Education Status</a:t>
            </a:r>
          </a:p>
          <a:p>
            <a:pPr lvl="1"/>
            <a:r>
              <a:rPr lang="en-US" dirty="0"/>
              <a:t>Yes = 23%</a:t>
            </a:r>
          </a:p>
          <a:p>
            <a:pPr lvl="1"/>
            <a:r>
              <a:rPr lang="en-US" dirty="0"/>
              <a:t>No = 855%%</a:t>
            </a:r>
          </a:p>
          <a:p>
            <a:pPr lvl="1"/>
            <a:endParaRPr lang="en-US" sz="1200" dirty="0"/>
          </a:p>
          <a:p>
            <a:pPr marL="342900" lvl="1" indent="0">
              <a:buNone/>
            </a:pPr>
            <a:endParaRPr lang="en-US" sz="1200" dirty="0"/>
          </a:p>
          <a:p>
            <a:pPr marL="342900" lvl="1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4272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0A27-A9A5-4017-A61B-A4AC7293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JRB DATA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788B9-2A27-446C-9BFF-918C7D0C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7389" y="1636295"/>
            <a:ext cx="3744823" cy="4364456"/>
          </a:xfrm>
        </p:spPr>
        <p:txBody>
          <a:bodyPr>
            <a:normAutofit/>
          </a:bodyPr>
          <a:lstStyle/>
          <a:p>
            <a:r>
              <a:rPr lang="en-US" sz="1600" dirty="0"/>
              <a:t>Closing Status</a:t>
            </a:r>
          </a:p>
          <a:p>
            <a:pPr lvl="1"/>
            <a:r>
              <a:rPr lang="en-US" dirty="0"/>
              <a:t>Successful = 84%</a:t>
            </a:r>
          </a:p>
          <a:p>
            <a:pPr lvl="1"/>
            <a:r>
              <a:rPr lang="en-US" dirty="0"/>
              <a:t>Not Successful – arrest =  4%</a:t>
            </a:r>
          </a:p>
          <a:p>
            <a:pPr lvl="1"/>
            <a:r>
              <a:rPr lang="en-US" dirty="0"/>
              <a:t>Not Successful – moved = 1%</a:t>
            </a:r>
          </a:p>
          <a:p>
            <a:pPr lvl="1"/>
            <a:r>
              <a:rPr lang="en-US" dirty="0"/>
              <a:t>Not Successful – noncompliance = 8%</a:t>
            </a:r>
          </a:p>
          <a:p>
            <a:pPr lvl="1"/>
            <a:r>
              <a:rPr lang="en-US" dirty="0"/>
              <a:t>Not Successful – other = 2%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0BC1D-582E-4F37-BBC5-86DC7A0B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59A62E0-9D59-1A0A-4126-2A0B135E2EE4}"/>
              </a:ext>
            </a:extLst>
          </p:cNvPr>
          <p:cNvSpPr txBox="1">
            <a:spLocks/>
          </p:cNvSpPr>
          <p:nvPr/>
        </p:nvSpPr>
        <p:spPr>
          <a:xfrm>
            <a:off x="4166014" y="2287054"/>
            <a:ext cx="3522908" cy="337506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en-US" sz="1200" dirty="0"/>
          </a:p>
          <a:p>
            <a:pPr marL="342900" lvl="1" indent="0">
              <a:buNone/>
            </a:pPr>
            <a:endParaRPr lang="en-US" sz="1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C1320F-020B-3B3C-2890-7655E0F8FB80}"/>
              </a:ext>
            </a:extLst>
          </p:cNvPr>
          <p:cNvSpPr txBox="1">
            <a:spLocks/>
          </p:cNvSpPr>
          <p:nvPr/>
        </p:nvSpPr>
        <p:spPr>
          <a:xfrm>
            <a:off x="490436" y="1299411"/>
            <a:ext cx="3522907" cy="45497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Top Referral Sources</a:t>
            </a:r>
          </a:p>
          <a:p>
            <a:pPr lvl="1"/>
            <a:r>
              <a:rPr lang="en-US" dirty="0"/>
              <a:t>Police = 53%</a:t>
            </a:r>
          </a:p>
          <a:p>
            <a:pPr lvl="1"/>
            <a:r>
              <a:rPr lang="en-US" dirty="0"/>
              <a:t>Court = 20%</a:t>
            </a:r>
          </a:p>
          <a:p>
            <a:pPr lvl="1"/>
            <a:r>
              <a:rPr lang="en-US" dirty="0"/>
              <a:t>School = 10%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sz="1600" dirty="0"/>
              <a:t>Incident/Charges (top charges)</a:t>
            </a:r>
          </a:p>
          <a:p>
            <a:pPr lvl="1"/>
            <a:r>
              <a:rPr lang="en-US" dirty="0"/>
              <a:t>Assault 9%</a:t>
            </a:r>
          </a:p>
          <a:p>
            <a:pPr lvl="1"/>
            <a:r>
              <a:rPr lang="en-US" dirty="0"/>
              <a:t>Breach of Peace 26%</a:t>
            </a:r>
          </a:p>
          <a:p>
            <a:pPr lvl="1"/>
            <a:r>
              <a:rPr lang="en-US" dirty="0"/>
              <a:t>Disorderly Conduct 9%</a:t>
            </a:r>
          </a:p>
          <a:p>
            <a:pPr lvl="1"/>
            <a:r>
              <a:rPr lang="en-US" dirty="0"/>
              <a:t>Illegal Drug Possession 10%</a:t>
            </a:r>
          </a:p>
          <a:p>
            <a:pPr lvl="1"/>
            <a:r>
              <a:rPr lang="en-US" dirty="0"/>
              <a:t>Larceny 15%</a:t>
            </a:r>
          </a:p>
        </p:txBody>
      </p:sp>
    </p:spTree>
    <p:extLst>
      <p:ext uri="{BB962C8B-B14F-4D97-AF65-F5344CB8AC3E}">
        <p14:creationId xmlns:p14="http://schemas.microsoft.com/office/powerpoint/2010/main" val="313550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29A1-54CF-3E8B-620E-059BFAA2A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Juvenile Justice Policy and Oversight Committee (JJPOC)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1F45-17C8-8FD9-4F0F-4A4E65E9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2454574"/>
            <a:ext cx="6447501" cy="4339257"/>
          </a:xfrm>
        </p:spPr>
        <p:txBody>
          <a:bodyPr>
            <a:normAutofit/>
          </a:bodyPr>
          <a:lstStyle/>
          <a:p>
            <a:r>
              <a:rPr lang="en-US" sz="2000" dirty="0"/>
              <a:t>JJPOC – Legislatively mandated committee</a:t>
            </a:r>
          </a:p>
          <a:p>
            <a:r>
              <a:rPr lang="en-US" sz="2000" dirty="0"/>
              <a:t>40+ members including legislators from committees working with youth and children, Commissioners from all youth serving Agencies, advocates, youth and parents, and more</a:t>
            </a:r>
          </a:p>
          <a:p>
            <a:r>
              <a:rPr lang="en-US" sz="2000" dirty="0"/>
              <a:t>Purpose is to improve systems handling youth from diversion through incarceration through legislative reform and policy related changes</a:t>
            </a:r>
          </a:p>
          <a:p>
            <a:r>
              <a:rPr lang="en-US" sz="2000" dirty="0"/>
              <a:t>Strategic plan is created every 3-5 years and new plan will be released next month</a:t>
            </a:r>
          </a:p>
          <a:p>
            <a:r>
              <a:rPr lang="en-US" sz="2000" dirty="0"/>
              <a:t>Focus areas/Workgroups include Diversion, Education, and Incarceration</a:t>
            </a:r>
          </a:p>
        </p:txBody>
      </p:sp>
    </p:spTree>
    <p:extLst>
      <p:ext uri="{BB962C8B-B14F-4D97-AF65-F5344CB8AC3E}">
        <p14:creationId xmlns:p14="http://schemas.microsoft.com/office/powerpoint/2010/main" val="2505964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A52A-969D-4FFC-9D35-EDE11171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64695"/>
            <a:ext cx="6347713" cy="166570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Community Based Diversion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8599-C578-480A-98A9-900503522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700464"/>
            <a:ext cx="6447501" cy="5157536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CBDS –created in 2016 through Diversion workgroup of JJPOC (Juvenile Justice Policy and Oversight Committee)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Codified in State Statute in 2018</a:t>
            </a: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Community-Based Diversion System Plan provides a roadmap for effective, developmentally appropriate, community-based responses to divert youth from the juvenile justice system.  By creating a “system” of early identification, assessment and intervention, the individual criminogenic, social/emotional, behavioral, mental health and academic needs of at-risk pre-delinquent and delinquent youth can be addressed within the context of their family, school, and community such that </a:t>
            </a:r>
            <a:r>
              <a:rPr lang="en-US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child is entered into the juvenile justice system without having exhausted appropriate community resources. 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33DE5-4329-4EA2-ABCD-C778C8F1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40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AB35-FB35-4CF5-9214-47B647C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1512"/>
            <a:ext cx="6347713" cy="14788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Community Based Diversion System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9F17B0-CA0C-48A9-AE11-257CF8A4FB73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0" b="12032"/>
          <a:stretch/>
        </p:blipFill>
        <p:spPr bwMode="auto">
          <a:xfrm>
            <a:off x="549619" y="1601361"/>
            <a:ext cx="6347713" cy="49277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AC819-F35D-4AA1-9C65-4658A048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2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04E9-DDD0-478B-82D8-1557A409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89" y="609600"/>
            <a:ext cx="6873440" cy="1320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Juvenile Justice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00D5-1592-491A-9305-AB55199C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87643"/>
            <a:ext cx="6697980" cy="5109410"/>
          </a:xfrm>
        </p:spPr>
        <p:txBody>
          <a:bodyPr>
            <a:normAutofit/>
          </a:bodyPr>
          <a:lstStyle/>
          <a:p>
            <a:r>
              <a:rPr lang="en-US" dirty="0"/>
              <a:t>Juvenile Justice and Diversion</a:t>
            </a:r>
          </a:p>
          <a:p>
            <a:pPr lvl="1"/>
            <a:r>
              <a:rPr lang="en-US" dirty="0"/>
              <a:t>Research shows that any involvement with the justice system is detrimental to a young person and increases the likelihood that they will re-enter the system at a later date</a:t>
            </a:r>
          </a:p>
          <a:p>
            <a:pPr lvl="1"/>
            <a:r>
              <a:rPr lang="en-US" dirty="0"/>
              <a:t>System involvement can be at the police level and up through court and beyond</a:t>
            </a:r>
          </a:p>
          <a:p>
            <a:pPr lvl="1"/>
            <a:r>
              <a:rPr lang="en-US" dirty="0"/>
              <a:t>Goal is ultimately to divert youth from any kind of system involvement (even with another agency like DCF)</a:t>
            </a:r>
          </a:p>
          <a:p>
            <a:pPr lvl="1"/>
            <a:r>
              <a:rPr lang="en-US" dirty="0"/>
              <a:t>Reform efforts occur at the JJPOC (discussed later) and the legislature, as well as through a variety of advocacy organizations to improve diversion and the system itself</a:t>
            </a:r>
          </a:p>
          <a:p>
            <a:pPr lvl="1"/>
            <a:r>
              <a:rPr lang="en-US" dirty="0"/>
              <a:t>Want to create a system to keep kids from ever entering the system in the first place, but if they need to enter, creating the best process and conditions for the most optimal outcomes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8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4E27-3CB5-489F-BDFC-48EB357A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01053"/>
            <a:ext cx="6347713" cy="15293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Juvenile Justice and Diversion in Connecticut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2D96C-12EA-46DC-95F9-A4EC5E1A5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80" y="1780673"/>
            <a:ext cx="7026442" cy="48527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Law/Policy changes over the last 5-10 years</a:t>
            </a:r>
          </a:p>
          <a:p>
            <a:pPr lvl="1"/>
            <a:r>
              <a:rPr lang="en-US" dirty="0"/>
              <a:t>Status Offenses</a:t>
            </a:r>
          </a:p>
          <a:p>
            <a:pPr lvl="2"/>
            <a:r>
              <a:rPr lang="en-US" dirty="0"/>
              <a:t>Truancy/Defiance of School Rules – 2017/18</a:t>
            </a:r>
          </a:p>
          <a:p>
            <a:pPr lvl="2"/>
            <a:r>
              <a:rPr lang="en-US" dirty="0"/>
              <a:t>Other Status Offenses (Runaway, Beyond Control, Indecent/Immoral Conduct) - 2020</a:t>
            </a:r>
          </a:p>
          <a:p>
            <a:pPr lvl="1"/>
            <a:r>
              <a:rPr lang="en-US" dirty="0"/>
              <a:t>Raise the Age – age of juvenile jurisdiction was raised from age 7 to age 10 - 2022</a:t>
            </a:r>
          </a:p>
          <a:p>
            <a:pPr lvl="1"/>
            <a:r>
              <a:rPr lang="en-US" dirty="0"/>
              <a:t>Policy Changes based on Legislation – Risk Based Case Handling – 2023</a:t>
            </a:r>
          </a:p>
          <a:p>
            <a:r>
              <a:rPr lang="en-US" dirty="0"/>
              <a:t>Potential changes on the horizon</a:t>
            </a:r>
          </a:p>
          <a:p>
            <a:pPr lvl="1"/>
            <a:r>
              <a:rPr lang="en-US" dirty="0"/>
              <a:t>Diversion recommendations (JJPOC recommendation) – pre-arrest diversion, police guidelines, standardized diversion process, etc.</a:t>
            </a:r>
          </a:p>
          <a:p>
            <a:pPr lvl="1"/>
            <a:r>
              <a:rPr lang="en-US" dirty="0"/>
              <a:t>Raise the Age (possibly a JJPOC recommendation)</a:t>
            </a:r>
          </a:p>
          <a:p>
            <a:r>
              <a:rPr lang="en-US" dirty="0"/>
              <a:t>JRB Pilot Project</a:t>
            </a:r>
          </a:p>
          <a:p>
            <a:pPr lvl="1"/>
            <a:r>
              <a:rPr lang="en-US" dirty="0"/>
              <a:t>What was it and 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361978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74DD-928D-42DC-8676-5C7352C4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Referrals: Diversion vs YSB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EA27-D97A-4C1B-94E0-170D9F05E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12" y="1491916"/>
            <a:ext cx="7162800" cy="5454316"/>
          </a:xfrm>
        </p:spPr>
        <p:txBody>
          <a:bodyPr/>
          <a:lstStyle/>
          <a:p>
            <a:r>
              <a:rPr lang="en-US" sz="2400" dirty="0"/>
              <a:t>Some cases get referred to the JRB while other get referred to a YSB</a:t>
            </a:r>
          </a:p>
          <a:p>
            <a:pPr lvl="1"/>
            <a:r>
              <a:rPr lang="en-US" sz="2000" dirty="0"/>
              <a:t>Status Offenses </a:t>
            </a:r>
          </a:p>
          <a:p>
            <a:pPr lvl="1"/>
            <a:r>
              <a:rPr lang="en-US" sz="2000" dirty="0"/>
              <a:t>Delinquent Behavior</a:t>
            </a:r>
          </a:p>
          <a:p>
            <a:pPr lvl="1"/>
            <a:r>
              <a:rPr lang="en-US" sz="2000" dirty="0"/>
              <a:t>What is the difference?</a:t>
            </a:r>
          </a:p>
          <a:p>
            <a:pPr lvl="1"/>
            <a:r>
              <a:rPr lang="en-US" sz="2000" dirty="0"/>
              <a:t>Intake – Ohio Scales (all status offenses and delinquency cases)</a:t>
            </a:r>
          </a:p>
          <a:p>
            <a:pPr lvl="1"/>
            <a:r>
              <a:rPr lang="en-US" sz="2000" dirty="0"/>
              <a:t>Process for each</a:t>
            </a:r>
          </a:p>
          <a:p>
            <a:pPr lvl="2"/>
            <a:r>
              <a:rPr lang="en-US" sz="1800" dirty="0"/>
              <a:t>Referral forms – specific forms used by schools and police for status offenses and separate referrals made for JRB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2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EDB79-E4F8-3DE9-CE43-0C584E2D5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Truancy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F724-1A87-73AF-9E9F-63C1B7AF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1705"/>
            <a:ext cx="6665496" cy="5390147"/>
          </a:xfrm>
        </p:spPr>
        <p:txBody>
          <a:bodyPr>
            <a:normAutofit/>
          </a:bodyPr>
          <a:lstStyle/>
          <a:p>
            <a:r>
              <a:rPr lang="en-US" sz="2000" dirty="0"/>
              <a:t>Truancy referrals continue to be an issue, but peaked during the pandemic</a:t>
            </a:r>
          </a:p>
          <a:p>
            <a:r>
              <a:rPr lang="en-US" sz="2000" dirty="0"/>
              <a:t>Status offense cases, including truancy/defiance of school rules, are supposed to come to the YSB first (opposed to JRB first)</a:t>
            </a:r>
          </a:p>
          <a:p>
            <a:r>
              <a:rPr lang="en-US" sz="2000" dirty="0"/>
              <a:t>Referral process needs to be followed</a:t>
            </a:r>
          </a:p>
          <a:p>
            <a:pPr lvl="1"/>
            <a:r>
              <a:rPr lang="en-US" sz="1800" dirty="0"/>
              <a:t>MOU with school districts and how that will change things</a:t>
            </a:r>
          </a:p>
          <a:p>
            <a:r>
              <a:rPr lang="en-US" sz="2000" dirty="0"/>
              <a:t>Case Management and Family engagement are critical</a:t>
            </a:r>
          </a:p>
          <a:p>
            <a:r>
              <a:rPr lang="en-US" sz="2000" dirty="0"/>
              <a:t>Educational Neglect/DCF referrals- very tough to get them accepted</a:t>
            </a:r>
          </a:p>
          <a:p>
            <a:pPr lvl="1"/>
            <a:r>
              <a:rPr lang="en-US" sz="1800" dirty="0"/>
              <a:t>Goal is to avoid system involvement</a:t>
            </a:r>
          </a:p>
          <a:p>
            <a:pPr lvl="1"/>
            <a:r>
              <a:rPr lang="en-US" sz="1800" dirty="0"/>
              <a:t>Age breakdown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5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C9A6C-F1DB-A063-5028-37E734B27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Truancy,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939E-3555-FBB7-15C5-743543083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8" y="1395663"/>
            <a:ext cx="6866020" cy="5325979"/>
          </a:xfrm>
        </p:spPr>
        <p:txBody>
          <a:bodyPr>
            <a:normAutofit/>
          </a:bodyPr>
          <a:lstStyle/>
          <a:p>
            <a:r>
              <a:rPr lang="en-US" sz="2000" dirty="0"/>
              <a:t>Early intervention and prevention are the best solutions</a:t>
            </a:r>
          </a:p>
          <a:p>
            <a:r>
              <a:rPr lang="en-US" sz="2000" dirty="0"/>
              <a:t>Hard to find best practices/specific programs as it is often a case-by-case issue</a:t>
            </a:r>
          </a:p>
          <a:p>
            <a:r>
              <a:rPr lang="en-US" sz="2000" dirty="0"/>
              <a:t>Outcomes need to be more than just return to school</a:t>
            </a:r>
          </a:p>
          <a:p>
            <a:r>
              <a:rPr lang="en-US" sz="2000" dirty="0"/>
              <a:t>Working closely with your schools to identify cases earlier is critical</a:t>
            </a:r>
          </a:p>
          <a:p>
            <a:pPr lvl="1"/>
            <a:r>
              <a:rPr lang="en-US" sz="1800" dirty="0"/>
              <a:t>Working with family units</a:t>
            </a:r>
          </a:p>
          <a:p>
            <a:r>
              <a:rPr lang="en-US" sz="2000" dirty="0"/>
              <a:t>Utilize resources: video, pamphlet created in 2017 and any other info you have on importance of attendance from an early age (resources such as Attendance Works)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5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F751D-6154-B469-60EB-82D93643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Based Status Offenses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AADD5-9A00-E3FD-C32A-96D90868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860884"/>
            <a:ext cx="6809874" cy="4997116"/>
          </a:xfrm>
        </p:spPr>
        <p:txBody>
          <a:bodyPr>
            <a:normAutofit/>
          </a:bodyPr>
          <a:lstStyle/>
          <a:p>
            <a:r>
              <a:rPr lang="en-US" sz="2000" dirty="0"/>
              <a:t>These status offenses include beyond control, runaway, and indecent and immoral conduct</a:t>
            </a:r>
          </a:p>
          <a:p>
            <a:r>
              <a:rPr lang="en-US" sz="2000" dirty="0"/>
              <a:t>Remainder of the statute language was removed in 2020 and no longer were these cases under juvenile court jurisdiction</a:t>
            </a:r>
          </a:p>
          <a:p>
            <a:r>
              <a:rPr lang="en-US" sz="2000" dirty="0"/>
              <a:t>Created a referral form </a:t>
            </a:r>
          </a:p>
          <a:p>
            <a:r>
              <a:rPr lang="en-US" sz="2000" dirty="0"/>
              <a:t>Referrals can come from police or parents, but should not come from schools for these behaviors</a:t>
            </a:r>
          </a:p>
          <a:p>
            <a:r>
              <a:rPr lang="en-US" sz="2000" dirty="0"/>
              <a:t>Continue working with several pilot sites regarding youth homelessness which will have an impact on how to handle runaway cases</a:t>
            </a:r>
          </a:p>
          <a:p>
            <a:r>
              <a:rPr lang="en-US" sz="2000" dirty="0"/>
              <a:t>Again, family engagement and a strong intake process will aid in case management work.</a:t>
            </a:r>
          </a:p>
        </p:txBody>
      </p:sp>
    </p:spTree>
    <p:extLst>
      <p:ext uri="{BB962C8B-B14F-4D97-AF65-F5344CB8AC3E}">
        <p14:creationId xmlns:p14="http://schemas.microsoft.com/office/powerpoint/2010/main" val="276945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BB6D-7B53-416F-8CFF-685735BB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the Juvenile Review Boards (JRBs)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F55C6-7836-4D45-988C-C19AFDDD5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74" y="1716505"/>
            <a:ext cx="6825915" cy="50372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US" sz="2400" dirty="0"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Diversionary program designed to serve youth that are referred to, or are eligible to be referred to, juvenile court for an arrestable offense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first JRB was created in Enfield, CT in 1968</a:t>
            </a:r>
            <a:endParaRPr lang="en-US" sz="2400" dirty="0">
              <a:latin typeface="Arial" panose="020B0604020202020204" pitchFamily="34" charset="0"/>
              <a:ea typeface="Avenir Next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Just about 90 JRBs serving @135-140 communities</a:t>
            </a:r>
          </a:p>
          <a:p>
            <a:r>
              <a:rPr lang="en-US" sz="2400" dirty="0"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Most JRBs fall under the umbrella of the YSB. @10% are run by another entity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100" dirty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C2CE0-648A-47E1-89DC-E2C2A646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49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8923F-6FB0-44EC-A174-76B1AB427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the JRBs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B31E8-1848-4389-93D1-401AD8E35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41" y="1507958"/>
            <a:ext cx="6179271" cy="516555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Moving towards a restorative justice foundation that creates a process to help repair harm and restore relationships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Entire process is done collaboratively with family and youth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Training is critical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New protocols and procedures that were a result of the JRB Pilot project will be rolled out statewide in the near future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JJPOC and legislature are interested in having JRBs operate under a standardized process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92778-E9D6-44CF-B0CF-3A4AD9CC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5ACB-8A30-4C4E-8AE4-40683D19726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285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17005</TotalTime>
  <Words>1297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Avenir Next</vt:lpstr>
      <vt:lpstr>Wingdings 3</vt:lpstr>
      <vt:lpstr>Facet</vt:lpstr>
      <vt:lpstr>Juvenile Justice, Diversion &amp; Status Offense Referrals </vt:lpstr>
      <vt:lpstr>Juvenile Justice Reform</vt:lpstr>
      <vt:lpstr>Juvenile Justice and Diversion in Connecticut</vt:lpstr>
      <vt:lpstr>Referrals: Diversion vs YSB </vt:lpstr>
      <vt:lpstr>Truancy</vt:lpstr>
      <vt:lpstr>Truancy, cont.</vt:lpstr>
      <vt:lpstr>Community Based Status Offenses</vt:lpstr>
      <vt:lpstr>About the Juvenile Review Boards (JRBs)</vt:lpstr>
      <vt:lpstr>About the JRBs (cont.)</vt:lpstr>
      <vt:lpstr>JRB Funding</vt:lpstr>
      <vt:lpstr>202-24 JRB DATA  TOTAL CASES FY24 = 1833 *Not full year data – data collected up until June  Historical data (# of cases) – FY 2020 = 2159; FY 2021 = 1476; FY 2022 = 1903; FY 2023 = 2492</vt:lpstr>
      <vt:lpstr>JRB DATA cont.</vt:lpstr>
      <vt:lpstr>Juvenile Justice Policy and Oversight Committee (JJPOC)</vt:lpstr>
      <vt:lpstr>Community Based Diversion System</vt:lpstr>
      <vt:lpstr>Community Based Diversion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YSB DIRECTOR’S 101 June 4, 2021</dc:title>
  <dc:creator>Erica Bromley</dc:creator>
  <cp:lastModifiedBy>Kathryn Dube</cp:lastModifiedBy>
  <cp:revision>22</cp:revision>
  <dcterms:created xsi:type="dcterms:W3CDTF">2021-06-01T20:05:46Z</dcterms:created>
  <dcterms:modified xsi:type="dcterms:W3CDTF">2024-09-16T02:19:36Z</dcterms:modified>
</cp:coreProperties>
</file>